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7465" r:id="rId5"/>
    <p:sldId id="286" r:id="rId6"/>
    <p:sldId id="504" r:id="rId7"/>
    <p:sldId id="7471" r:id="rId8"/>
    <p:sldId id="7472" r:id="rId9"/>
    <p:sldId id="7473" r:id="rId10"/>
    <p:sldId id="7474" r:id="rId11"/>
    <p:sldId id="7475" r:id="rId12"/>
    <p:sldId id="7476" r:id="rId13"/>
    <p:sldId id="7477" r:id="rId14"/>
    <p:sldId id="7478" r:id="rId15"/>
    <p:sldId id="7479" r:id="rId16"/>
    <p:sldId id="7480" r:id="rId17"/>
    <p:sldId id="7466" r:id="rId18"/>
    <p:sldId id="541" r:id="rId19"/>
    <p:sldId id="505" r:id="rId20"/>
    <p:sldId id="514" r:id="rId21"/>
    <p:sldId id="7481" r:id="rId22"/>
    <p:sldId id="7467" r:id="rId23"/>
    <p:sldId id="537" r:id="rId24"/>
    <p:sldId id="7482" r:id="rId25"/>
    <p:sldId id="7483" r:id="rId26"/>
    <p:sldId id="7484" r:id="rId27"/>
    <p:sldId id="7485" r:id="rId28"/>
    <p:sldId id="7494" r:id="rId29"/>
    <p:sldId id="7486" r:id="rId30"/>
    <p:sldId id="7487" r:id="rId31"/>
    <p:sldId id="7490" r:id="rId32"/>
    <p:sldId id="7488" r:id="rId33"/>
    <p:sldId id="7489" r:id="rId34"/>
    <p:sldId id="7491" r:id="rId35"/>
    <p:sldId id="7492" r:id="rId36"/>
    <p:sldId id="7493" r:id="rId37"/>
    <p:sldId id="7495" r:id="rId38"/>
    <p:sldId id="7468" r:id="rId39"/>
    <p:sldId id="539" r:id="rId40"/>
    <p:sldId id="7496" r:id="rId41"/>
    <p:sldId id="520" r:id="rId42"/>
    <p:sldId id="484" r:id="rId43"/>
    <p:sldId id="7497" r:id="rId44"/>
    <p:sldId id="746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9696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1" autoAdjust="0"/>
    <p:restoredTop sz="95872" autoAdjust="0"/>
  </p:normalViewPr>
  <p:slideViewPr>
    <p:cSldViewPr snapToGrid="0">
      <p:cViewPr varScale="1">
        <p:scale>
          <a:sx n="73" d="100"/>
          <a:sy n="73" d="100"/>
        </p:scale>
        <p:origin x="84" y="2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804F0-48BE-E049-9158-1B006218502D}" type="doc">
      <dgm:prSet loTypeId="urn:microsoft.com/office/officeart/2005/8/layout/hierarchy2#2" loCatId="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5690F3B3-E5BE-E14C-B58C-9E6B3AC3212B}">
      <dgm:prSet phldrT="[文本]"/>
      <dgm:spPr/>
      <dgm:t>
        <a:bodyPr/>
        <a:lstStyle/>
        <a:p>
          <a:r>
            <a:rPr lang="zh-CN" altLang="en-US" dirty="0"/>
            <a:t>个人计算机组成</a:t>
          </a:r>
        </a:p>
      </dgm:t>
    </dgm:pt>
    <dgm:pt modelId="{D8EEB9CC-3A39-B340-AC6E-408980EEF917}" cxnId="{F8E4011F-8090-2B43-98A6-775940E89651}" type="parTrans">
      <dgm:prSet/>
      <dgm:spPr/>
      <dgm:t>
        <a:bodyPr/>
        <a:lstStyle/>
        <a:p>
          <a:endParaRPr lang="zh-CN" altLang="en-US"/>
        </a:p>
      </dgm:t>
    </dgm:pt>
    <dgm:pt modelId="{A38F433E-E871-3C4D-ADDA-E9FCD04E8401}" cxnId="{F8E4011F-8090-2B43-98A6-775940E89651}" type="sibTrans">
      <dgm:prSet/>
      <dgm:spPr/>
      <dgm:t>
        <a:bodyPr/>
        <a:lstStyle/>
        <a:p>
          <a:endParaRPr lang="zh-CN" altLang="en-US"/>
        </a:p>
      </dgm:t>
    </dgm:pt>
    <dgm:pt modelId="{4B29BE8C-AFDC-4F41-B49A-D47AD5EF542E}">
      <dgm:prSet phldrT="[文本]"/>
      <dgm:spPr/>
      <dgm:t>
        <a:bodyPr/>
        <a:lstStyle/>
        <a:p>
          <a:r>
            <a:rPr lang="zh-CN" altLang="en-US" dirty="0"/>
            <a:t>硬件系统</a:t>
          </a:r>
        </a:p>
      </dgm:t>
    </dgm:pt>
    <dgm:pt modelId="{948235B6-6703-8744-A9D5-15C585844388}" cxnId="{04333FA8-39BC-C24B-B637-71834F4B67B9}" type="parTrans">
      <dgm:prSet/>
      <dgm:spPr/>
      <dgm:t>
        <a:bodyPr/>
        <a:lstStyle/>
        <a:p>
          <a:endParaRPr lang="zh-CN" altLang="en-US"/>
        </a:p>
      </dgm:t>
    </dgm:pt>
    <dgm:pt modelId="{72491F6C-6637-C148-ACED-DAD390CCCF56}" cxnId="{04333FA8-39BC-C24B-B637-71834F4B67B9}" type="sibTrans">
      <dgm:prSet/>
      <dgm:spPr/>
      <dgm:t>
        <a:bodyPr/>
        <a:lstStyle/>
        <a:p>
          <a:endParaRPr lang="zh-CN" altLang="en-US"/>
        </a:p>
      </dgm:t>
    </dgm:pt>
    <dgm:pt modelId="{C3A418CE-EBA2-DA4C-BBF4-9B9F9F7E5659}">
      <dgm:prSet phldrT="[文本]"/>
      <dgm:spPr/>
      <dgm:t>
        <a:bodyPr/>
        <a:lstStyle/>
        <a:p>
          <a:r>
            <a:rPr lang="en-US" altLang="zh-CN" dirty="0"/>
            <a:t>CPU</a:t>
          </a:r>
          <a:endParaRPr lang="zh-CN" altLang="en-US" dirty="0"/>
        </a:p>
      </dgm:t>
    </dgm:pt>
    <dgm:pt modelId="{B161889F-130C-5C47-914B-315646EC86F5}" cxnId="{FE208D2C-6890-CA4A-8279-326530B82DB9}" type="parTrans">
      <dgm:prSet/>
      <dgm:spPr/>
      <dgm:t>
        <a:bodyPr/>
        <a:lstStyle/>
        <a:p>
          <a:endParaRPr lang="zh-CN" altLang="en-US"/>
        </a:p>
      </dgm:t>
    </dgm:pt>
    <dgm:pt modelId="{073A2538-A48C-D94E-87C7-B0CD6D7E564B}" cxnId="{FE208D2C-6890-CA4A-8279-326530B82DB9}" type="sibTrans">
      <dgm:prSet/>
      <dgm:spPr/>
      <dgm:t>
        <a:bodyPr/>
        <a:lstStyle/>
        <a:p>
          <a:endParaRPr lang="zh-CN" altLang="en-US"/>
        </a:p>
      </dgm:t>
    </dgm:pt>
    <dgm:pt modelId="{C9B661E1-76D2-FD4F-A1DD-DEF10520D0E5}">
      <dgm:prSet phldrT="[文本]"/>
      <dgm:spPr/>
      <dgm:t>
        <a:bodyPr/>
        <a:lstStyle/>
        <a:p>
          <a:r>
            <a:rPr lang="zh-CN" altLang="en-US" dirty="0"/>
            <a:t>主板</a:t>
          </a:r>
        </a:p>
      </dgm:t>
    </dgm:pt>
    <dgm:pt modelId="{389B1489-1BA9-1F46-A3A3-86D004B91130}" cxnId="{2C2321D1-4738-2348-81DF-E3C8EAFF5F97}" type="parTrans">
      <dgm:prSet/>
      <dgm:spPr/>
      <dgm:t>
        <a:bodyPr/>
        <a:lstStyle/>
        <a:p>
          <a:endParaRPr lang="zh-CN" altLang="en-US"/>
        </a:p>
      </dgm:t>
    </dgm:pt>
    <dgm:pt modelId="{CB904237-104B-C640-AFC4-ABBF85935D18}" cxnId="{2C2321D1-4738-2348-81DF-E3C8EAFF5F97}" type="sibTrans">
      <dgm:prSet/>
      <dgm:spPr/>
      <dgm:t>
        <a:bodyPr/>
        <a:lstStyle/>
        <a:p>
          <a:endParaRPr lang="zh-CN" altLang="en-US"/>
        </a:p>
      </dgm:t>
    </dgm:pt>
    <dgm:pt modelId="{94DA3FB1-F91C-AE4C-8FD6-CAB3D757189E}">
      <dgm:prSet phldrT="[文本]"/>
      <dgm:spPr/>
      <dgm:t>
        <a:bodyPr/>
        <a:lstStyle/>
        <a:p>
          <a:r>
            <a:rPr lang="zh-CN" altLang="en-US" dirty="0"/>
            <a:t>软件系统</a:t>
          </a:r>
        </a:p>
      </dgm:t>
    </dgm:pt>
    <dgm:pt modelId="{E5323857-9638-434E-8EAB-88958A4A0FA4}" cxnId="{959373B6-5CC2-1746-85D8-A1663FAB4CC9}" type="parTrans">
      <dgm:prSet/>
      <dgm:spPr/>
      <dgm:t>
        <a:bodyPr/>
        <a:lstStyle/>
        <a:p>
          <a:endParaRPr lang="zh-CN" altLang="en-US"/>
        </a:p>
      </dgm:t>
    </dgm:pt>
    <dgm:pt modelId="{C9113437-430E-C346-B51D-17A97BE8854F}" cxnId="{959373B6-5CC2-1746-85D8-A1663FAB4CC9}" type="sibTrans">
      <dgm:prSet/>
      <dgm:spPr/>
      <dgm:t>
        <a:bodyPr/>
        <a:lstStyle/>
        <a:p>
          <a:endParaRPr lang="zh-CN" altLang="en-US"/>
        </a:p>
      </dgm:t>
    </dgm:pt>
    <dgm:pt modelId="{0BD3433E-5C6F-CD45-B9FC-56D4E65281E7}">
      <dgm:prSet phldrT="[文本]"/>
      <dgm:spPr/>
      <dgm:t>
        <a:bodyPr/>
        <a:lstStyle/>
        <a:p>
          <a:r>
            <a:rPr lang="zh-CN" altLang="en-US" dirty="0"/>
            <a:t>操作系统和应用软件</a:t>
          </a:r>
        </a:p>
      </dgm:t>
    </dgm:pt>
    <dgm:pt modelId="{9E08F8FD-600A-9C4A-A900-3130874711DE}" cxnId="{8B97CB99-558A-3546-8183-E93CFC62B6FF}" type="parTrans">
      <dgm:prSet/>
      <dgm:spPr/>
      <dgm:t>
        <a:bodyPr/>
        <a:lstStyle/>
        <a:p>
          <a:endParaRPr lang="zh-CN" altLang="en-US"/>
        </a:p>
      </dgm:t>
    </dgm:pt>
    <dgm:pt modelId="{42BDAB66-78A9-E64F-8551-4C5381494C5C}" cxnId="{8B97CB99-558A-3546-8183-E93CFC62B6FF}" type="sibTrans">
      <dgm:prSet/>
      <dgm:spPr/>
      <dgm:t>
        <a:bodyPr/>
        <a:lstStyle/>
        <a:p>
          <a:endParaRPr lang="zh-CN" altLang="en-US"/>
        </a:p>
      </dgm:t>
    </dgm:pt>
    <dgm:pt modelId="{0F186DEE-5930-0C47-8F87-8762F3284089}">
      <dgm:prSet/>
      <dgm:spPr/>
      <dgm:t>
        <a:bodyPr/>
        <a:lstStyle/>
        <a:p>
          <a:r>
            <a:rPr lang="zh-CN" altLang="en-US" dirty="0"/>
            <a:t>存储器</a:t>
          </a:r>
          <a:endParaRPr lang="en-US" altLang="zh-CN" dirty="0"/>
        </a:p>
      </dgm:t>
    </dgm:pt>
    <dgm:pt modelId="{333F18D3-FC6B-7645-A51A-A3865A6B36C8}" cxnId="{1859A4B9-CFCD-2048-9569-2C575DF0CAF8}" type="parTrans">
      <dgm:prSet/>
      <dgm:spPr/>
      <dgm:t>
        <a:bodyPr/>
        <a:lstStyle/>
        <a:p>
          <a:endParaRPr lang="zh-CN" altLang="en-US"/>
        </a:p>
      </dgm:t>
    </dgm:pt>
    <dgm:pt modelId="{AEA4E3FF-70D0-6147-A4AE-D9DB2B61EB72}" cxnId="{1859A4B9-CFCD-2048-9569-2C575DF0CAF8}" type="sibTrans">
      <dgm:prSet/>
      <dgm:spPr/>
      <dgm:t>
        <a:bodyPr/>
        <a:lstStyle/>
        <a:p>
          <a:endParaRPr lang="zh-CN" altLang="en-US"/>
        </a:p>
      </dgm:t>
    </dgm:pt>
    <dgm:pt modelId="{A37CC2C0-8C4F-8F49-9AB9-7A5B6F9ABC93}">
      <dgm:prSet/>
      <dgm:spPr/>
      <dgm:t>
        <a:bodyPr/>
        <a:lstStyle/>
        <a:p>
          <a:r>
            <a:rPr lang="zh-CN" altLang="en-US" dirty="0"/>
            <a:t>输入输出等设备</a:t>
          </a:r>
        </a:p>
      </dgm:t>
    </dgm:pt>
    <dgm:pt modelId="{D5E4C3B2-8F74-AE41-BB2B-2687F16EADF4}" cxnId="{D97DB411-8037-3B40-A69F-884D071E2771}" type="parTrans">
      <dgm:prSet/>
      <dgm:spPr/>
      <dgm:t>
        <a:bodyPr/>
        <a:lstStyle/>
        <a:p>
          <a:endParaRPr lang="zh-CN" altLang="en-US"/>
        </a:p>
      </dgm:t>
    </dgm:pt>
    <dgm:pt modelId="{C16BD837-9C93-6349-93B5-CA16D83EB232}" cxnId="{D97DB411-8037-3B40-A69F-884D071E2771}" type="sibTrans">
      <dgm:prSet/>
      <dgm:spPr/>
      <dgm:t>
        <a:bodyPr/>
        <a:lstStyle/>
        <a:p>
          <a:endParaRPr lang="zh-CN" altLang="en-US"/>
        </a:p>
      </dgm:t>
    </dgm:pt>
    <dgm:pt modelId="{59A13D41-03BA-7F42-9F04-2F12874AEA1A}">
      <dgm:prSet/>
      <dgm:spPr/>
      <dgm:t>
        <a:bodyPr/>
        <a:lstStyle/>
        <a:p>
          <a:r>
            <a:rPr lang="en-US" altLang="zh-CN" dirty="0"/>
            <a:t>GPU</a:t>
          </a:r>
          <a:endParaRPr lang="zh-CN" altLang="en-US" dirty="0"/>
        </a:p>
      </dgm:t>
    </dgm:pt>
    <dgm:pt modelId="{2D450B5D-3586-CB4E-85CF-82F16A85C17E}" cxnId="{3332D432-D8C9-8F4C-A5BC-645632747139}" type="parTrans">
      <dgm:prSet/>
      <dgm:spPr/>
      <dgm:t>
        <a:bodyPr/>
        <a:lstStyle/>
        <a:p>
          <a:endParaRPr lang="zh-CN" altLang="en-US"/>
        </a:p>
      </dgm:t>
    </dgm:pt>
    <dgm:pt modelId="{BA169DBD-8E04-824A-B9E6-387CA27CBC16}" cxnId="{3332D432-D8C9-8F4C-A5BC-645632747139}" type="sibTrans">
      <dgm:prSet/>
      <dgm:spPr/>
      <dgm:t>
        <a:bodyPr/>
        <a:lstStyle/>
        <a:p>
          <a:endParaRPr lang="zh-CN" altLang="en-US"/>
        </a:p>
      </dgm:t>
    </dgm:pt>
    <dgm:pt modelId="{AAAF692A-3B9A-B145-A9CF-3DA2FCE9F227}" type="pres">
      <dgm:prSet presAssocID="{178804F0-48BE-E049-9158-1B006218502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9D593D-A832-F745-84FA-0412D3E58F2A}" type="pres">
      <dgm:prSet presAssocID="{5690F3B3-E5BE-E14C-B58C-9E6B3AC3212B}" presName="root1" presStyleCnt="0"/>
      <dgm:spPr/>
    </dgm:pt>
    <dgm:pt modelId="{62FE0087-37C3-7444-825A-D257EDFED24C}" type="pres">
      <dgm:prSet presAssocID="{5690F3B3-E5BE-E14C-B58C-9E6B3AC3212B}" presName="LevelOneTextNode" presStyleLbl="node0" presStyleIdx="0" presStyleCnt="1">
        <dgm:presLayoutVars>
          <dgm:chPref val="3"/>
        </dgm:presLayoutVars>
      </dgm:prSet>
      <dgm:spPr/>
    </dgm:pt>
    <dgm:pt modelId="{83DDA8A0-FCBA-6D42-BEF1-2F1C99FA12FA}" type="pres">
      <dgm:prSet presAssocID="{5690F3B3-E5BE-E14C-B58C-9E6B3AC3212B}" presName="level2hierChild" presStyleCnt="0"/>
      <dgm:spPr/>
    </dgm:pt>
    <dgm:pt modelId="{641B582D-A3D7-BE47-B5A5-4FA4548B7BCB}" type="pres">
      <dgm:prSet presAssocID="{948235B6-6703-8744-A9D5-15C585844388}" presName="conn2-1" presStyleLbl="parChTrans1D2" presStyleIdx="0" presStyleCnt="2"/>
      <dgm:spPr/>
    </dgm:pt>
    <dgm:pt modelId="{F94E0F9B-C6BB-4142-AC91-C917F681E40C}" type="pres">
      <dgm:prSet presAssocID="{948235B6-6703-8744-A9D5-15C585844388}" presName="connTx" presStyleLbl="parChTrans1D2" presStyleIdx="0" presStyleCnt="2"/>
      <dgm:spPr/>
    </dgm:pt>
    <dgm:pt modelId="{C59E1F52-5562-DE43-903B-D19EB9397D8D}" type="pres">
      <dgm:prSet presAssocID="{4B29BE8C-AFDC-4F41-B49A-D47AD5EF542E}" presName="root2" presStyleCnt="0"/>
      <dgm:spPr/>
    </dgm:pt>
    <dgm:pt modelId="{91F22588-25AE-FA4C-A710-1516BCA5EFCD}" type="pres">
      <dgm:prSet presAssocID="{4B29BE8C-AFDC-4F41-B49A-D47AD5EF542E}" presName="LevelTwoTextNode" presStyleLbl="node2" presStyleIdx="0" presStyleCnt="2">
        <dgm:presLayoutVars>
          <dgm:chPref val="3"/>
        </dgm:presLayoutVars>
      </dgm:prSet>
      <dgm:spPr/>
    </dgm:pt>
    <dgm:pt modelId="{C2078BC4-ABFE-2B42-A7DB-FF1E4B7856EA}" type="pres">
      <dgm:prSet presAssocID="{4B29BE8C-AFDC-4F41-B49A-D47AD5EF542E}" presName="level3hierChild" presStyleCnt="0"/>
      <dgm:spPr/>
    </dgm:pt>
    <dgm:pt modelId="{937D9934-1CCD-D748-870B-366A448DE3CB}" type="pres">
      <dgm:prSet presAssocID="{B161889F-130C-5C47-914B-315646EC86F5}" presName="conn2-1" presStyleLbl="parChTrans1D3" presStyleIdx="0" presStyleCnt="6"/>
      <dgm:spPr/>
    </dgm:pt>
    <dgm:pt modelId="{8ACAC85C-D12B-D340-8C1E-5010BD424A50}" type="pres">
      <dgm:prSet presAssocID="{B161889F-130C-5C47-914B-315646EC86F5}" presName="connTx" presStyleLbl="parChTrans1D3" presStyleIdx="0" presStyleCnt="6"/>
      <dgm:spPr/>
    </dgm:pt>
    <dgm:pt modelId="{A5CABDD2-0D5F-7042-BA82-068CFA76BCDE}" type="pres">
      <dgm:prSet presAssocID="{C3A418CE-EBA2-DA4C-BBF4-9B9F9F7E5659}" presName="root2" presStyleCnt="0"/>
      <dgm:spPr/>
    </dgm:pt>
    <dgm:pt modelId="{3A228CE4-E13D-F140-89E4-96B48CC74C79}" type="pres">
      <dgm:prSet presAssocID="{C3A418CE-EBA2-DA4C-BBF4-9B9F9F7E5659}" presName="LevelTwoTextNode" presStyleLbl="node3" presStyleIdx="0" presStyleCnt="6">
        <dgm:presLayoutVars>
          <dgm:chPref val="3"/>
        </dgm:presLayoutVars>
      </dgm:prSet>
      <dgm:spPr/>
    </dgm:pt>
    <dgm:pt modelId="{4E52A5B1-9DC5-7545-A870-5C8AEE392D46}" type="pres">
      <dgm:prSet presAssocID="{C3A418CE-EBA2-DA4C-BBF4-9B9F9F7E5659}" presName="level3hierChild" presStyleCnt="0"/>
      <dgm:spPr/>
    </dgm:pt>
    <dgm:pt modelId="{115494EE-145D-B140-9A7B-154BA94DF28B}" type="pres">
      <dgm:prSet presAssocID="{2D450B5D-3586-CB4E-85CF-82F16A85C17E}" presName="conn2-1" presStyleLbl="parChTrans1D3" presStyleIdx="1" presStyleCnt="6"/>
      <dgm:spPr/>
    </dgm:pt>
    <dgm:pt modelId="{713B4B53-30FB-374D-8B9B-A8B72B48D03C}" type="pres">
      <dgm:prSet presAssocID="{2D450B5D-3586-CB4E-85CF-82F16A85C17E}" presName="connTx" presStyleLbl="parChTrans1D3" presStyleIdx="1" presStyleCnt="6"/>
      <dgm:spPr/>
    </dgm:pt>
    <dgm:pt modelId="{4A2C09E0-AAB3-EE4C-8206-098CE2E254E1}" type="pres">
      <dgm:prSet presAssocID="{59A13D41-03BA-7F42-9F04-2F12874AEA1A}" presName="root2" presStyleCnt="0"/>
      <dgm:spPr/>
    </dgm:pt>
    <dgm:pt modelId="{B58F86CD-C32D-8143-9F7A-2C7D7C4EC2EA}" type="pres">
      <dgm:prSet presAssocID="{59A13D41-03BA-7F42-9F04-2F12874AEA1A}" presName="LevelTwoTextNode" presStyleLbl="node3" presStyleIdx="1" presStyleCnt="6">
        <dgm:presLayoutVars>
          <dgm:chPref val="3"/>
        </dgm:presLayoutVars>
      </dgm:prSet>
      <dgm:spPr/>
    </dgm:pt>
    <dgm:pt modelId="{FD6E9D9C-137B-D94C-B3C9-CD3E71C0B5BB}" type="pres">
      <dgm:prSet presAssocID="{59A13D41-03BA-7F42-9F04-2F12874AEA1A}" presName="level3hierChild" presStyleCnt="0"/>
      <dgm:spPr/>
    </dgm:pt>
    <dgm:pt modelId="{C933DE3E-7FC7-7246-B36E-1E8D431564AF}" type="pres">
      <dgm:prSet presAssocID="{389B1489-1BA9-1F46-A3A3-86D004B91130}" presName="conn2-1" presStyleLbl="parChTrans1D3" presStyleIdx="2" presStyleCnt="6"/>
      <dgm:spPr/>
    </dgm:pt>
    <dgm:pt modelId="{900F9783-B194-5944-A6BB-B8D32B7C9591}" type="pres">
      <dgm:prSet presAssocID="{389B1489-1BA9-1F46-A3A3-86D004B91130}" presName="connTx" presStyleLbl="parChTrans1D3" presStyleIdx="2" presStyleCnt="6"/>
      <dgm:spPr/>
    </dgm:pt>
    <dgm:pt modelId="{9BEF387B-C962-3F4D-95CC-F9FC4439AD1B}" type="pres">
      <dgm:prSet presAssocID="{C9B661E1-76D2-FD4F-A1DD-DEF10520D0E5}" presName="root2" presStyleCnt="0"/>
      <dgm:spPr/>
    </dgm:pt>
    <dgm:pt modelId="{563C45AF-F460-D445-B274-B6DF70A89778}" type="pres">
      <dgm:prSet presAssocID="{C9B661E1-76D2-FD4F-A1DD-DEF10520D0E5}" presName="LevelTwoTextNode" presStyleLbl="node3" presStyleIdx="2" presStyleCnt="6">
        <dgm:presLayoutVars>
          <dgm:chPref val="3"/>
        </dgm:presLayoutVars>
      </dgm:prSet>
      <dgm:spPr/>
    </dgm:pt>
    <dgm:pt modelId="{DFD2AF8F-03BA-424D-AF07-D343FD5B3693}" type="pres">
      <dgm:prSet presAssocID="{C9B661E1-76D2-FD4F-A1DD-DEF10520D0E5}" presName="level3hierChild" presStyleCnt="0"/>
      <dgm:spPr/>
    </dgm:pt>
    <dgm:pt modelId="{3781E3B9-6971-C24E-B972-31A6931EB44F}" type="pres">
      <dgm:prSet presAssocID="{333F18D3-FC6B-7645-A51A-A3865A6B36C8}" presName="conn2-1" presStyleLbl="parChTrans1D3" presStyleIdx="3" presStyleCnt="6"/>
      <dgm:spPr/>
    </dgm:pt>
    <dgm:pt modelId="{66083EE5-CD4A-4647-A041-288357FE742C}" type="pres">
      <dgm:prSet presAssocID="{333F18D3-FC6B-7645-A51A-A3865A6B36C8}" presName="connTx" presStyleLbl="parChTrans1D3" presStyleIdx="3" presStyleCnt="6"/>
      <dgm:spPr/>
    </dgm:pt>
    <dgm:pt modelId="{9142D76B-BAA5-B848-A4D8-D89626D41E35}" type="pres">
      <dgm:prSet presAssocID="{0F186DEE-5930-0C47-8F87-8762F3284089}" presName="root2" presStyleCnt="0"/>
      <dgm:spPr/>
    </dgm:pt>
    <dgm:pt modelId="{B7F8E4FA-0AA7-804B-9817-5F461044908A}" type="pres">
      <dgm:prSet presAssocID="{0F186DEE-5930-0C47-8F87-8762F3284089}" presName="LevelTwoTextNode" presStyleLbl="node3" presStyleIdx="3" presStyleCnt="6">
        <dgm:presLayoutVars>
          <dgm:chPref val="3"/>
        </dgm:presLayoutVars>
      </dgm:prSet>
      <dgm:spPr/>
    </dgm:pt>
    <dgm:pt modelId="{DD0729B6-5D33-0A49-8D17-E866CBD0D672}" type="pres">
      <dgm:prSet presAssocID="{0F186DEE-5930-0C47-8F87-8762F3284089}" presName="level3hierChild" presStyleCnt="0"/>
      <dgm:spPr/>
    </dgm:pt>
    <dgm:pt modelId="{7D31A669-FBF5-B94E-A311-57C66068D072}" type="pres">
      <dgm:prSet presAssocID="{D5E4C3B2-8F74-AE41-BB2B-2687F16EADF4}" presName="conn2-1" presStyleLbl="parChTrans1D3" presStyleIdx="4" presStyleCnt="6"/>
      <dgm:spPr/>
    </dgm:pt>
    <dgm:pt modelId="{E6D4828E-8A7D-AB48-A4C9-E01878FDB362}" type="pres">
      <dgm:prSet presAssocID="{D5E4C3B2-8F74-AE41-BB2B-2687F16EADF4}" presName="connTx" presStyleLbl="parChTrans1D3" presStyleIdx="4" presStyleCnt="6"/>
      <dgm:spPr/>
    </dgm:pt>
    <dgm:pt modelId="{DFD64A53-82EC-FD42-84ED-A2EBB2A30463}" type="pres">
      <dgm:prSet presAssocID="{A37CC2C0-8C4F-8F49-9AB9-7A5B6F9ABC93}" presName="root2" presStyleCnt="0"/>
      <dgm:spPr/>
    </dgm:pt>
    <dgm:pt modelId="{D170843D-047A-024C-AA97-7F99DDC38DD9}" type="pres">
      <dgm:prSet presAssocID="{A37CC2C0-8C4F-8F49-9AB9-7A5B6F9ABC93}" presName="LevelTwoTextNode" presStyleLbl="node3" presStyleIdx="4" presStyleCnt="6">
        <dgm:presLayoutVars>
          <dgm:chPref val="3"/>
        </dgm:presLayoutVars>
      </dgm:prSet>
      <dgm:spPr/>
    </dgm:pt>
    <dgm:pt modelId="{1B395EF8-E4F4-844D-BA4D-C19B203EE624}" type="pres">
      <dgm:prSet presAssocID="{A37CC2C0-8C4F-8F49-9AB9-7A5B6F9ABC93}" presName="level3hierChild" presStyleCnt="0"/>
      <dgm:spPr/>
    </dgm:pt>
    <dgm:pt modelId="{C200B2A9-BC47-BD46-B06A-CF47F73EE955}" type="pres">
      <dgm:prSet presAssocID="{E5323857-9638-434E-8EAB-88958A4A0FA4}" presName="conn2-1" presStyleLbl="parChTrans1D2" presStyleIdx="1" presStyleCnt="2"/>
      <dgm:spPr/>
    </dgm:pt>
    <dgm:pt modelId="{0B7849C4-3726-7946-BAE3-8BD3960AAD0E}" type="pres">
      <dgm:prSet presAssocID="{E5323857-9638-434E-8EAB-88958A4A0FA4}" presName="connTx" presStyleLbl="parChTrans1D2" presStyleIdx="1" presStyleCnt="2"/>
      <dgm:spPr/>
    </dgm:pt>
    <dgm:pt modelId="{AC1DBDFC-3941-924A-B240-20A8A2BD3E78}" type="pres">
      <dgm:prSet presAssocID="{94DA3FB1-F91C-AE4C-8FD6-CAB3D757189E}" presName="root2" presStyleCnt="0"/>
      <dgm:spPr/>
    </dgm:pt>
    <dgm:pt modelId="{86F007F9-A92C-8F49-BCC3-002CBFB8F600}" type="pres">
      <dgm:prSet presAssocID="{94DA3FB1-F91C-AE4C-8FD6-CAB3D757189E}" presName="LevelTwoTextNode" presStyleLbl="node2" presStyleIdx="1" presStyleCnt="2">
        <dgm:presLayoutVars>
          <dgm:chPref val="3"/>
        </dgm:presLayoutVars>
      </dgm:prSet>
      <dgm:spPr/>
    </dgm:pt>
    <dgm:pt modelId="{9B2A5B79-5982-F74E-AE5A-FCC66EB89F36}" type="pres">
      <dgm:prSet presAssocID="{94DA3FB1-F91C-AE4C-8FD6-CAB3D757189E}" presName="level3hierChild" presStyleCnt="0"/>
      <dgm:spPr/>
    </dgm:pt>
    <dgm:pt modelId="{04558DA8-03CD-EE45-900A-28A7D71B8035}" type="pres">
      <dgm:prSet presAssocID="{9E08F8FD-600A-9C4A-A900-3130874711DE}" presName="conn2-1" presStyleLbl="parChTrans1D3" presStyleIdx="5" presStyleCnt="6"/>
      <dgm:spPr/>
    </dgm:pt>
    <dgm:pt modelId="{297E8075-2681-BF43-9CEC-EEFD8AAC2522}" type="pres">
      <dgm:prSet presAssocID="{9E08F8FD-600A-9C4A-A900-3130874711DE}" presName="connTx" presStyleLbl="parChTrans1D3" presStyleIdx="5" presStyleCnt="6"/>
      <dgm:spPr/>
    </dgm:pt>
    <dgm:pt modelId="{3C3E2AAF-AE1F-8F4D-B34E-214F2B9BC4EC}" type="pres">
      <dgm:prSet presAssocID="{0BD3433E-5C6F-CD45-B9FC-56D4E65281E7}" presName="root2" presStyleCnt="0"/>
      <dgm:spPr/>
    </dgm:pt>
    <dgm:pt modelId="{8C3F3330-7E66-8245-88F8-C5054E63391C}" type="pres">
      <dgm:prSet presAssocID="{0BD3433E-5C6F-CD45-B9FC-56D4E65281E7}" presName="LevelTwoTextNode" presStyleLbl="node3" presStyleIdx="5" presStyleCnt="6">
        <dgm:presLayoutVars>
          <dgm:chPref val="3"/>
        </dgm:presLayoutVars>
      </dgm:prSet>
      <dgm:spPr/>
    </dgm:pt>
    <dgm:pt modelId="{13F79C04-A9EC-504E-8CE5-3F91382E96B5}" type="pres">
      <dgm:prSet presAssocID="{0BD3433E-5C6F-CD45-B9FC-56D4E65281E7}" presName="level3hierChild" presStyleCnt="0"/>
      <dgm:spPr/>
    </dgm:pt>
  </dgm:ptLst>
  <dgm:cxnLst>
    <dgm:cxn modelId="{B137E508-7757-3740-BF39-165CF6C5EB15}" type="presOf" srcId="{A37CC2C0-8C4F-8F49-9AB9-7A5B6F9ABC93}" destId="{D170843D-047A-024C-AA97-7F99DDC38DD9}" srcOrd="0" destOrd="0" presId="urn:microsoft.com/office/officeart/2005/8/layout/hierarchy2#2"/>
    <dgm:cxn modelId="{D97DB411-8037-3B40-A69F-884D071E2771}" srcId="{4B29BE8C-AFDC-4F41-B49A-D47AD5EF542E}" destId="{A37CC2C0-8C4F-8F49-9AB9-7A5B6F9ABC93}" srcOrd="4" destOrd="0" parTransId="{D5E4C3B2-8F74-AE41-BB2B-2687F16EADF4}" sibTransId="{C16BD837-9C93-6349-93B5-CA16D83EB232}"/>
    <dgm:cxn modelId="{DEFF1515-31ED-364B-985B-0A120C11F167}" type="presOf" srcId="{2D450B5D-3586-CB4E-85CF-82F16A85C17E}" destId="{115494EE-145D-B140-9A7B-154BA94DF28B}" srcOrd="0" destOrd="0" presId="urn:microsoft.com/office/officeart/2005/8/layout/hierarchy2#2"/>
    <dgm:cxn modelId="{F8E4011F-8090-2B43-98A6-775940E89651}" srcId="{178804F0-48BE-E049-9158-1B006218502D}" destId="{5690F3B3-E5BE-E14C-B58C-9E6B3AC3212B}" srcOrd="0" destOrd="0" parTransId="{D8EEB9CC-3A39-B340-AC6E-408980EEF917}" sibTransId="{A38F433E-E871-3C4D-ADDA-E9FCD04E8401}"/>
    <dgm:cxn modelId="{A6795022-4C77-D246-9131-B3A511BBC686}" type="presOf" srcId="{B161889F-130C-5C47-914B-315646EC86F5}" destId="{937D9934-1CCD-D748-870B-366A448DE3CB}" srcOrd="0" destOrd="0" presId="urn:microsoft.com/office/officeart/2005/8/layout/hierarchy2#2"/>
    <dgm:cxn modelId="{E2A22229-7F9F-8348-A11B-51EC1E657898}" type="presOf" srcId="{0BD3433E-5C6F-CD45-B9FC-56D4E65281E7}" destId="{8C3F3330-7E66-8245-88F8-C5054E63391C}" srcOrd="0" destOrd="0" presId="urn:microsoft.com/office/officeart/2005/8/layout/hierarchy2#2"/>
    <dgm:cxn modelId="{47A8D92B-35C8-1747-AB8A-4EAE108A92F5}" type="presOf" srcId="{178804F0-48BE-E049-9158-1B006218502D}" destId="{AAAF692A-3B9A-B145-A9CF-3DA2FCE9F227}" srcOrd="0" destOrd="0" presId="urn:microsoft.com/office/officeart/2005/8/layout/hierarchy2#2"/>
    <dgm:cxn modelId="{FE208D2C-6890-CA4A-8279-326530B82DB9}" srcId="{4B29BE8C-AFDC-4F41-B49A-D47AD5EF542E}" destId="{C3A418CE-EBA2-DA4C-BBF4-9B9F9F7E5659}" srcOrd="0" destOrd="0" parTransId="{B161889F-130C-5C47-914B-315646EC86F5}" sibTransId="{073A2538-A48C-D94E-87C7-B0CD6D7E564B}"/>
    <dgm:cxn modelId="{3332D432-D8C9-8F4C-A5BC-645632747139}" srcId="{4B29BE8C-AFDC-4F41-B49A-D47AD5EF542E}" destId="{59A13D41-03BA-7F42-9F04-2F12874AEA1A}" srcOrd="1" destOrd="0" parTransId="{2D450B5D-3586-CB4E-85CF-82F16A85C17E}" sibTransId="{BA169DBD-8E04-824A-B9E6-387CA27CBC16}"/>
    <dgm:cxn modelId="{25CCE03B-97F5-B84B-B109-53FD00EBC28C}" type="presOf" srcId="{2D450B5D-3586-CB4E-85CF-82F16A85C17E}" destId="{713B4B53-30FB-374D-8B9B-A8B72B48D03C}" srcOrd="1" destOrd="0" presId="urn:microsoft.com/office/officeart/2005/8/layout/hierarchy2#2"/>
    <dgm:cxn modelId="{C0EABA5F-30A8-994A-BCD7-51D13FE4B161}" type="presOf" srcId="{948235B6-6703-8744-A9D5-15C585844388}" destId="{F94E0F9B-C6BB-4142-AC91-C917F681E40C}" srcOrd="1" destOrd="0" presId="urn:microsoft.com/office/officeart/2005/8/layout/hierarchy2#2"/>
    <dgm:cxn modelId="{531A2245-8FFE-7C41-B725-980E3A97453C}" type="presOf" srcId="{9E08F8FD-600A-9C4A-A900-3130874711DE}" destId="{297E8075-2681-BF43-9CEC-EEFD8AAC2522}" srcOrd="1" destOrd="0" presId="urn:microsoft.com/office/officeart/2005/8/layout/hierarchy2#2"/>
    <dgm:cxn modelId="{99C63045-543E-7545-867A-B145F73D7DDD}" type="presOf" srcId="{E5323857-9638-434E-8EAB-88958A4A0FA4}" destId="{C200B2A9-BC47-BD46-B06A-CF47F73EE955}" srcOrd="0" destOrd="0" presId="urn:microsoft.com/office/officeart/2005/8/layout/hierarchy2#2"/>
    <dgm:cxn modelId="{B151A445-13E2-2941-A414-FD79FC532003}" type="presOf" srcId="{389B1489-1BA9-1F46-A3A3-86D004B91130}" destId="{C933DE3E-7FC7-7246-B36E-1E8D431564AF}" srcOrd="0" destOrd="0" presId="urn:microsoft.com/office/officeart/2005/8/layout/hierarchy2#2"/>
    <dgm:cxn modelId="{3B532D4B-9A79-EE44-9700-B0E5A602A6E7}" type="presOf" srcId="{E5323857-9638-434E-8EAB-88958A4A0FA4}" destId="{0B7849C4-3726-7946-BAE3-8BD3960AAD0E}" srcOrd="1" destOrd="0" presId="urn:microsoft.com/office/officeart/2005/8/layout/hierarchy2#2"/>
    <dgm:cxn modelId="{1F742853-C853-E94F-81FA-EC956FE8BEC0}" type="presOf" srcId="{5690F3B3-E5BE-E14C-B58C-9E6B3AC3212B}" destId="{62FE0087-37C3-7444-825A-D257EDFED24C}" srcOrd="0" destOrd="0" presId="urn:microsoft.com/office/officeart/2005/8/layout/hierarchy2#2"/>
    <dgm:cxn modelId="{22175655-1AE6-F145-B334-7F44D7A17B8B}" type="presOf" srcId="{9E08F8FD-600A-9C4A-A900-3130874711DE}" destId="{04558DA8-03CD-EE45-900A-28A7D71B8035}" srcOrd="0" destOrd="0" presId="urn:microsoft.com/office/officeart/2005/8/layout/hierarchy2#2"/>
    <dgm:cxn modelId="{2C0ECE92-023C-9E41-9CAD-444EC23AB20A}" type="presOf" srcId="{C3A418CE-EBA2-DA4C-BBF4-9B9F9F7E5659}" destId="{3A228CE4-E13D-F140-89E4-96B48CC74C79}" srcOrd="0" destOrd="0" presId="urn:microsoft.com/office/officeart/2005/8/layout/hierarchy2#2"/>
    <dgm:cxn modelId="{7CF17394-DAB2-FF44-BA47-AF705D7296D2}" type="presOf" srcId="{D5E4C3B2-8F74-AE41-BB2B-2687F16EADF4}" destId="{7D31A669-FBF5-B94E-A311-57C66068D072}" srcOrd="0" destOrd="0" presId="urn:microsoft.com/office/officeart/2005/8/layout/hierarchy2#2"/>
    <dgm:cxn modelId="{FD03D095-EE7D-2B49-8E06-D4B53CC0F367}" type="presOf" srcId="{C9B661E1-76D2-FD4F-A1DD-DEF10520D0E5}" destId="{563C45AF-F460-D445-B274-B6DF70A89778}" srcOrd="0" destOrd="0" presId="urn:microsoft.com/office/officeart/2005/8/layout/hierarchy2#2"/>
    <dgm:cxn modelId="{886F2298-FAA9-E141-8692-C53A5861E176}" type="presOf" srcId="{59A13D41-03BA-7F42-9F04-2F12874AEA1A}" destId="{B58F86CD-C32D-8143-9F7A-2C7D7C4EC2EA}" srcOrd="0" destOrd="0" presId="urn:microsoft.com/office/officeart/2005/8/layout/hierarchy2#2"/>
    <dgm:cxn modelId="{E2858699-6534-824F-B6DA-F55CCDCDE249}" type="presOf" srcId="{948235B6-6703-8744-A9D5-15C585844388}" destId="{641B582D-A3D7-BE47-B5A5-4FA4548B7BCB}" srcOrd="0" destOrd="0" presId="urn:microsoft.com/office/officeart/2005/8/layout/hierarchy2#2"/>
    <dgm:cxn modelId="{8B97CB99-558A-3546-8183-E93CFC62B6FF}" srcId="{94DA3FB1-F91C-AE4C-8FD6-CAB3D757189E}" destId="{0BD3433E-5C6F-CD45-B9FC-56D4E65281E7}" srcOrd="0" destOrd="0" parTransId="{9E08F8FD-600A-9C4A-A900-3130874711DE}" sibTransId="{42BDAB66-78A9-E64F-8551-4C5381494C5C}"/>
    <dgm:cxn modelId="{04333FA8-39BC-C24B-B637-71834F4B67B9}" srcId="{5690F3B3-E5BE-E14C-B58C-9E6B3AC3212B}" destId="{4B29BE8C-AFDC-4F41-B49A-D47AD5EF542E}" srcOrd="0" destOrd="0" parTransId="{948235B6-6703-8744-A9D5-15C585844388}" sibTransId="{72491F6C-6637-C148-ACED-DAD390CCCF56}"/>
    <dgm:cxn modelId="{FEE3ECAE-91FB-EA4D-A370-2A72071B6DB2}" type="presOf" srcId="{4B29BE8C-AFDC-4F41-B49A-D47AD5EF542E}" destId="{91F22588-25AE-FA4C-A710-1516BCA5EFCD}" srcOrd="0" destOrd="0" presId="urn:microsoft.com/office/officeart/2005/8/layout/hierarchy2#2"/>
    <dgm:cxn modelId="{959373B6-5CC2-1746-85D8-A1663FAB4CC9}" srcId="{5690F3B3-E5BE-E14C-B58C-9E6B3AC3212B}" destId="{94DA3FB1-F91C-AE4C-8FD6-CAB3D757189E}" srcOrd="1" destOrd="0" parTransId="{E5323857-9638-434E-8EAB-88958A4A0FA4}" sibTransId="{C9113437-430E-C346-B51D-17A97BE8854F}"/>
    <dgm:cxn modelId="{3480C9B8-2A0B-3542-9BA8-2A98C0A0906A}" type="presOf" srcId="{B161889F-130C-5C47-914B-315646EC86F5}" destId="{8ACAC85C-D12B-D340-8C1E-5010BD424A50}" srcOrd="1" destOrd="0" presId="urn:microsoft.com/office/officeart/2005/8/layout/hierarchy2#2"/>
    <dgm:cxn modelId="{1859A4B9-CFCD-2048-9569-2C575DF0CAF8}" srcId="{4B29BE8C-AFDC-4F41-B49A-D47AD5EF542E}" destId="{0F186DEE-5930-0C47-8F87-8762F3284089}" srcOrd="3" destOrd="0" parTransId="{333F18D3-FC6B-7645-A51A-A3865A6B36C8}" sibTransId="{AEA4E3FF-70D0-6147-A4AE-D9DB2B61EB72}"/>
    <dgm:cxn modelId="{5A9B00BC-BF35-A644-96AB-EC2C983D934A}" type="presOf" srcId="{94DA3FB1-F91C-AE4C-8FD6-CAB3D757189E}" destId="{86F007F9-A92C-8F49-BCC3-002CBFB8F600}" srcOrd="0" destOrd="0" presId="urn:microsoft.com/office/officeart/2005/8/layout/hierarchy2#2"/>
    <dgm:cxn modelId="{0644A5BE-B9B3-A940-AED5-818412D59C64}" type="presOf" srcId="{0F186DEE-5930-0C47-8F87-8762F3284089}" destId="{B7F8E4FA-0AA7-804B-9817-5F461044908A}" srcOrd="0" destOrd="0" presId="urn:microsoft.com/office/officeart/2005/8/layout/hierarchy2#2"/>
    <dgm:cxn modelId="{F36055CA-355C-8746-8B0C-2AD2D3B863FE}" type="presOf" srcId="{389B1489-1BA9-1F46-A3A3-86D004B91130}" destId="{900F9783-B194-5944-A6BB-B8D32B7C9591}" srcOrd="1" destOrd="0" presId="urn:microsoft.com/office/officeart/2005/8/layout/hierarchy2#2"/>
    <dgm:cxn modelId="{5AB2FCCF-ABC0-854D-976D-35EC70AC6616}" type="presOf" srcId="{333F18D3-FC6B-7645-A51A-A3865A6B36C8}" destId="{3781E3B9-6971-C24E-B972-31A6931EB44F}" srcOrd="0" destOrd="0" presId="urn:microsoft.com/office/officeart/2005/8/layout/hierarchy2#2"/>
    <dgm:cxn modelId="{2C2321D1-4738-2348-81DF-E3C8EAFF5F97}" srcId="{4B29BE8C-AFDC-4F41-B49A-D47AD5EF542E}" destId="{C9B661E1-76D2-FD4F-A1DD-DEF10520D0E5}" srcOrd="2" destOrd="0" parTransId="{389B1489-1BA9-1F46-A3A3-86D004B91130}" sibTransId="{CB904237-104B-C640-AFC4-ABBF85935D18}"/>
    <dgm:cxn modelId="{376A1CE1-040E-E245-9E1E-19308EC7E5C7}" type="presOf" srcId="{D5E4C3B2-8F74-AE41-BB2B-2687F16EADF4}" destId="{E6D4828E-8A7D-AB48-A4C9-E01878FDB362}" srcOrd="1" destOrd="0" presId="urn:microsoft.com/office/officeart/2005/8/layout/hierarchy2#2"/>
    <dgm:cxn modelId="{1EE684F7-DDD1-C24E-AE22-D5BA9EBC0990}" type="presOf" srcId="{333F18D3-FC6B-7645-A51A-A3865A6B36C8}" destId="{66083EE5-CD4A-4647-A041-288357FE742C}" srcOrd="1" destOrd="0" presId="urn:microsoft.com/office/officeart/2005/8/layout/hierarchy2#2"/>
    <dgm:cxn modelId="{8DC01E1E-6C5B-FB43-A3C9-C6A44CF7067D}" type="presParOf" srcId="{AAAF692A-3B9A-B145-A9CF-3DA2FCE9F227}" destId="{CE9D593D-A832-F745-84FA-0412D3E58F2A}" srcOrd="0" destOrd="0" presId="urn:microsoft.com/office/officeart/2005/8/layout/hierarchy2#2"/>
    <dgm:cxn modelId="{E8D4C346-088B-CA4D-ADAE-7CE0B4C9A49E}" type="presParOf" srcId="{CE9D593D-A832-F745-84FA-0412D3E58F2A}" destId="{62FE0087-37C3-7444-825A-D257EDFED24C}" srcOrd="0" destOrd="0" presId="urn:microsoft.com/office/officeart/2005/8/layout/hierarchy2#2"/>
    <dgm:cxn modelId="{D8AAA06A-C63F-5047-932C-4AED96054BB4}" type="presParOf" srcId="{CE9D593D-A832-F745-84FA-0412D3E58F2A}" destId="{83DDA8A0-FCBA-6D42-BEF1-2F1C99FA12FA}" srcOrd="1" destOrd="0" presId="urn:microsoft.com/office/officeart/2005/8/layout/hierarchy2#2"/>
    <dgm:cxn modelId="{451DEA02-FD27-5445-B5F4-42803E7ED4DA}" type="presParOf" srcId="{83DDA8A0-FCBA-6D42-BEF1-2F1C99FA12FA}" destId="{641B582D-A3D7-BE47-B5A5-4FA4548B7BCB}" srcOrd="0" destOrd="0" presId="urn:microsoft.com/office/officeart/2005/8/layout/hierarchy2#2"/>
    <dgm:cxn modelId="{EEE7AC28-BD5F-E24F-A41B-0A64CC176748}" type="presParOf" srcId="{641B582D-A3D7-BE47-B5A5-4FA4548B7BCB}" destId="{F94E0F9B-C6BB-4142-AC91-C917F681E40C}" srcOrd="0" destOrd="0" presId="urn:microsoft.com/office/officeart/2005/8/layout/hierarchy2#2"/>
    <dgm:cxn modelId="{0B36F634-849D-B249-9E47-5B36C4252ADB}" type="presParOf" srcId="{83DDA8A0-FCBA-6D42-BEF1-2F1C99FA12FA}" destId="{C59E1F52-5562-DE43-903B-D19EB9397D8D}" srcOrd="1" destOrd="0" presId="urn:microsoft.com/office/officeart/2005/8/layout/hierarchy2#2"/>
    <dgm:cxn modelId="{B9E38A6D-41F6-2946-854B-81FC080CD9ED}" type="presParOf" srcId="{C59E1F52-5562-DE43-903B-D19EB9397D8D}" destId="{91F22588-25AE-FA4C-A710-1516BCA5EFCD}" srcOrd="0" destOrd="0" presId="urn:microsoft.com/office/officeart/2005/8/layout/hierarchy2#2"/>
    <dgm:cxn modelId="{DEBAFA0F-5B05-4D45-A060-B98F56CB72E6}" type="presParOf" srcId="{C59E1F52-5562-DE43-903B-D19EB9397D8D}" destId="{C2078BC4-ABFE-2B42-A7DB-FF1E4B7856EA}" srcOrd="1" destOrd="0" presId="urn:microsoft.com/office/officeart/2005/8/layout/hierarchy2#2"/>
    <dgm:cxn modelId="{3FCCCAB2-4EA7-8940-A99F-865AC8346395}" type="presParOf" srcId="{C2078BC4-ABFE-2B42-A7DB-FF1E4B7856EA}" destId="{937D9934-1CCD-D748-870B-366A448DE3CB}" srcOrd="0" destOrd="0" presId="urn:microsoft.com/office/officeart/2005/8/layout/hierarchy2#2"/>
    <dgm:cxn modelId="{99B49E99-BDF4-4348-B934-A7FDFC3AB030}" type="presParOf" srcId="{937D9934-1CCD-D748-870B-366A448DE3CB}" destId="{8ACAC85C-D12B-D340-8C1E-5010BD424A50}" srcOrd="0" destOrd="0" presId="urn:microsoft.com/office/officeart/2005/8/layout/hierarchy2#2"/>
    <dgm:cxn modelId="{0ACAAFF9-3E46-3B48-80A4-DEE99E20F14A}" type="presParOf" srcId="{C2078BC4-ABFE-2B42-A7DB-FF1E4B7856EA}" destId="{A5CABDD2-0D5F-7042-BA82-068CFA76BCDE}" srcOrd="1" destOrd="0" presId="urn:microsoft.com/office/officeart/2005/8/layout/hierarchy2#2"/>
    <dgm:cxn modelId="{2B2CE70B-9E86-254A-8C94-CEA68D664A2C}" type="presParOf" srcId="{A5CABDD2-0D5F-7042-BA82-068CFA76BCDE}" destId="{3A228CE4-E13D-F140-89E4-96B48CC74C79}" srcOrd="0" destOrd="0" presId="urn:microsoft.com/office/officeart/2005/8/layout/hierarchy2#2"/>
    <dgm:cxn modelId="{1A3D28A8-8C1F-BF44-AB92-184FB7EABBC0}" type="presParOf" srcId="{A5CABDD2-0D5F-7042-BA82-068CFA76BCDE}" destId="{4E52A5B1-9DC5-7545-A870-5C8AEE392D46}" srcOrd="1" destOrd="0" presId="urn:microsoft.com/office/officeart/2005/8/layout/hierarchy2#2"/>
    <dgm:cxn modelId="{6D9532E4-5366-F340-831F-BD1C678379C7}" type="presParOf" srcId="{C2078BC4-ABFE-2B42-A7DB-FF1E4B7856EA}" destId="{115494EE-145D-B140-9A7B-154BA94DF28B}" srcOrd="2" destOrd="0" presId="urn:microsoft.com/office/officeart/2005/8/layout/hierarchy2#2"/>
    <dgm:cxn modelId="{38644692-263B-2F47-9D57-F907FF1EB0E2}" type="presParOf" srcId="{115494EE-145D-B140-9A7B-154BA94DF28B}" destId="{713B4B53-30FB-374D-8B9B-A8B72B48D03C}" srcOrd="0" destOrd="0" presId="urn:microsoft.com/office/officeart/2005/8/layout/hierarchy2#2"/>
    <dgm:cxn modelId="{81CF64B2-D43F-AD4B-B492-8AE5EA13BCB0}" type="presParOf" srcId="{C2078BC4-ABFE-2B42-A7DB-FF1E4B7856EA}" destId="{4A2C09E0-AAB3-EE4C-8206-098CE2E254E1}" srcOrd="3" destOrd="0" presId="urn:microsoft.com/office/officeart/2005/8/layout/hierarchy2#2"/>
    <dgm:cxn modelId="{7A382721-B544-B146-80B6-5000B6477EB3}" type="presParOf" srcId="{4A2C09E0-AAB3-EE4C-8206-098CE2E254E1}" destId="{B58F86CD-C32D-8143-9F7A-2C7D7C4EC2EA}" srcOrd="0" destOrd="0" presId="urn:microsoft.com/office/officeart/2005/8/layout/hierarchy2#2"/>
    <dgm:cxn modelId="{3C73C9E6-85FE-254A-8CEF-F2408A2D1C83}" type="presParOf" srcId="{4A2C09E0-AAB3-EE4C-8206-098CE2E254E1}" destId="{FD6E9D9C-137B-D94C-B3C9-CD3E71C0B5BB}" srcOrd="1" destOrd="0" presId="urn:microsoft.com/office/officeart/2005/8/layout/hierarchy2#2"/>
    <dgm:cxn modelId="{350628F5-7340-2149-8BEB-B451B966B134}" type="presParOf" srcId="{C2078BC4-ABFE-2B42-A7DB-FF1E4B7856EA}" destId="{C933DE3E-7FC7-7246-B36E-1E8D431564AF}" srcOrd="4" destOrd="0" presId="urn:microsoft.com/office/officeart/2005/8/layout/hierarchy2#2"/>
    <dgm:cxn modelId="{16247740-6BC6-B04C-827F-F46C67D1053F}" type="presParOf" srcId="{C933DE3E-7FC7-7246-B36E-1E8D431564AF}" destId="{900F9783-B194-5944-A6BB-B8D32B7C9591}" srcOrd="0" destOrd="0" presId="urn:microsoft.com/office/officeart/2005/8/layout/hierarchy2#2"/>
    <dgm:cxn modelId="{D31AF829-4667-4540-A052-FA5CB0B8FFA9}" type="presParOf" srcId="{C2078BC4-ABFE-2B42-A7DB-FF1E4B7856EA}" destId="{9BEF387B-C962-3F4D-95CC-F9FC4439AD1B}" srcOrd="5" destOrd="0" presId="urn:microsoft.com/office/officeart/2005/8/layout/hierarchy2#2"/>
    <dgm:cxn modelId="{0D37AF61-BC4B-3F44-8130-64F494C8955C}" type="presParOf" srcId="{9BEF387B-C962-3F4D-95CC-F9FC4439AD1B}" destId="{563C45AF-F460-D445-B274-B6DF70A89778}" srcOrd="0" destOrd="0" presId="urn:microsoft.com/office/officeart/2005/8/layout/hierarchy2#2"/>
    <dgm:cxn modelId="{202994FE-B243-FF4C-9A0C-C641FADE078D}" type="presParOf" srcId="{9BEF387B-C962-3F4D-95CC-F9FC4439AD1B}" destId="{DFD2AF8F-03BA-424D-AF07-D343FD5B3693}" srcOrd="1" destOrd="0" presId="urn:microsoft.com/office/officeart/2005/8/layout/hierarchy2#2"/>
    <dgm:cxn modelId="{AB806626-6C7E-DC47-8647-6CAEAD7CD351}" type="presParOf" srcId="{C2078BC4-ABFE-2B42-A7DB-FF1E4B7856EA}" destId="{3781E3B9-6971-C24E-B972-31A6931EB44F}" srcOrd="6" destOrd="0" presId="urn:microsoft.com/office/officeart/2005/8/layout/hierarchy2#2"/>
    <dgm:cxn modelId="{81C12240-CF62-6444-86E3-EAC0669069FA}" type="presParOf" srcId="{3781E3B9-6971-C24E-B972-31A6931EB44F}" destId="{66083EE5-CD4A-4647-A041-288357FE742C}" srcOrd="0" destOrd="0" presId="urn:microsoft.com/office/officeart/2005/8/layout/hierarchy2#2"/>
    <dgm:cxn modelId="{2642773A-C11C-374C-AAF2-77A6ADF19B81}" type="presParOf" srcId="{C2078BC4-ABFE-2B42-A7DB-FF1E4B7856EA}" destId="{9142D76B-BAA5-B848-A4D8-D89626D41E35}" srcOrd="7" destOrd="0" presId="urn:microsoft.com/office/officeart/2005/8/layout/hierarchy2#2"/>
    <dgm:cxn modelId="{CEF4A715-F31B-8744-A0B6-4E4AB278B5BE}" type="presParOf" srcId="{9142D76B-BAA5-B848-A4D8-D89626D41E35}" destId="{B7F8E4FA-0AA7-804B-9817-5F461044908A}" srcOrd="0" destOrd="0" presId="urn:microsoft.com/office/officeart/2005/8/layout/hierarchy2#2"/>
    <dgm:cxn modelId="{50B36A58-4E28-B342-86AA-A7B6AAAB289C}" type="presParOf" srcId="{9142D76B-BAA5-B848-A4D8-D89626D41E35}" destId="{DD0729B6-5D33-0A49-8D17-E866CBD0D672}" srcOrd="1" destOrd="0" presId="urn:microsoft.com/office/officeart/2005/8/layout/hierarchy2#2"/>
    <dgm:cxn modelId="{BB06BA3D-1415-7B4E-95D1-335B29E30025}" type="presParOf" srcId="{C2078BC4-ABFE-2B42-A7DB-FF1E4B7856EA}" destId="{7D31A669-FBF5-B94E-A311-57C66068D072}" srcOrd="8" destOrd="0" presId="urn:microsoft.com/office/officeart/2005/8/layout/hierarchy2#2"/>
    <dgm:cxn modelId="{BB337D2E-3B0C-4C44-9678-BE174F582A2E}" type="presParOf" srcId="{7D31A669-FBF5-B94E-A311-57C66068D072}" destId="{E6D4828E-8A7D-AB48-A4C9-E01878FDB362}" srcOrd="0" destOrd="0" presId="urn:microsoft.com/office/officeart/2005/8/layout/hierarchy2#2"/>
    <dgm:cxn modelId="{E83982BD-B523-E54B-8AF6-C7405199B639}" type="presParOf" srcId="{C2078BC4-ABFE-2B42-A7DB-FF1E4B7856EA}" destId="{DFD64A53-82EC-FD42-84ED-A2EBB2A30463}" srcOrd="9" destOrd="0" presId="urn:microsoft.com/office/officeart/2005/8/layout/hierarchy2#2"/>
    <dgm:cxn modelId="{E01F55A5-2B29-AF4A-9168-18D8CF6AC6C0}" type="presParOf" srcId="{DFD64A53-82EC-FD42-84ED-A2EBB2A30463}" destId="{D170843D-047A-024C-AA97-7F99DDC38DD9}" srcOrd="0" destOrd="0" presId="urn:microsoft.com/office/officeart/2005/8/layout/hierarchy2#2"/>
    <dgm:cxn modelId="{EEE63EAB-FD1B-A040-85A9-61CF0AF3AAF0}" type="presParOf" srcId="{DFD64A53-82EC-FD42-84ED-A2EBB2A30463}" destId="{1B395EF8-E4F4-844D-BA4D-C19B203EE624}" srcOrd="1" destOrd="0" presId="urn:microsoft.com/office/officeart/2005/8/layout/hierarchy2#2"/>
    <dgm:cxn modelId="{95D00CE7-3C0A-3342-9572-8C16F817A814}" type="presParOf" srcId="{83DDA8A0-FCBA-6D42-BEF1-2F1C99FA12FA}" destId="{C200B2A9-BC47-BD46-B06A-CF47F73EE955}" srcOrd="2" destOrd="0" presId="urn:microsoft.com/office/officeart/2005/8/layout/hierarchy2#2"/>
    <dgm:cxn modelId="{E17684F9-CB62-734E-807C-4F0E900D2BA6}" type="presParOf" srcId="{C200B2A9-BC47-BD46-B06A-CF47F73EE955}" destId="{0B7849C4-3726-7946-BAE3-8BD3960AAD0E}" srcOrd="0" destOrd="0" presId="urn:microsoft.com/office/officeart/2005/8/layout/hierarchy2#2"/>
    <dgm:cxn modelId="{C6A18D31-290F-654D-AEC3-8525D8247978}" type="presParOf" srcId="{83DDA8A0-FCBA-6D42-BEF1-2F1C99FA12FA}" destId="{AC1DBDFC-3941-924A-B240-20A8A2BD3E78}" srcOrd="3" destOrd="0" presId="urn:microsoft.com/office/officeart/2005/8/layout/hierarchy2#2"/>
    <dgm:cxn modelId="{A3F04D85-7437-6240-B165-407ED763F59A}" type="presParOf" srcId="{AC1DBDFC-3941-924A-B240-20A8A2BD3E78}" destId="{86F007F9-A92C-8F49-BCC3-002CBFB8F600}" srcOrd="0" destOrd="0" presId="urn:microsoft.com/office/officeart/2005/8/layout/hierarchy2#2"/>
    <dgm:cxn modelId="{0B74CDA5-0D14-2242-A0C8-0FBD5F4A3607}" type="presParOf" srcId="{AC1DBDFC-3941-924A-B240-20A8A2BD3E78}" destId="{9B2A5B79-5982-F74E-AE5A-FCC66EB89F36}" srcOrd="1" destOrd="0" presId="urn:microsoft.com/office/officeart/2005/8/layout/hierarchy2#2"/>
    <dgm:cxn modelId="{EEAE6E12-2ABA-6F46-9449-595F464D7A09}" type="presParOf" srcId="{9B2A5B79-5982-F74E-AE5A-FCC66EB89F36}" destId="{04558DA8-03CD-EE45-900A-28A7D71B8035}" srcOrd="0" destOrd="0" presId="urn:microsoft.com/office/officeart/2005/8/layout/hierarchy2#2"/>
    <dgm:cxn modelId="{B186E107-C1F8-F94C-A490-158E53DA720A}" type="presParOf" srcId="{04558DA8-03CD-EE45-900A-28A7D71B8035}" destId="{297E8075-2681-BF43-9CEC-EEFD8AAC2522}" srcOrd="0" destOrd="0" presId="urn:microsoft.com/office/officeart/2005/8/layout/hierarchy2#2"/>
    <dgm:cxn modelId="{E2207577-5812-BF4A-8F8E-4A67B33F9CC6}" type="presParOf" srcId="{9B2A5B79-5982-F74E-AE5A-FCC66EB89F36}" destId="{3C3E2AAF-AE1F-8F4D-B34E-214F2B9BC4EC}" srcOrd="1" destOrd="0" presId="urn:microsoft.com/office/officeart/2005/8/layout/hierarchy2#2"/>
    <dgm:cxn modelId="{97C5C5DD-3E8D-F54F-B6A6-1863361241E4}" type="presParOf" srcId="{3C3E2AAF-AE1F-8F4D-B34E-214F2B9BC4EC}" destId="{8C3F3330-7E66-8245-88F8-C5054E63391C}" srcOrd="0" destOrd="0" presId="urn:microsoft.com/office/officeart/2005/8/layout/hierarchy2#2"/>
    <dgm:cxn modelId="{EE1A2A44-018B-C048-A27A-104254FDF243}" type="presParOf" srcId="{3C3E2AAF-AE1F-8F4D-B34E-214F2B9BC4EC}" destId="{13F79C04-A9EC-504E-8CE5-3F91382E96B5}" srcOrd="1" destOrd="0" presId="urn:microsoft.com/office/officeart/2005/8/layout/hierarchy2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0087-37C3-7444-825A-D257EDFED24C}">
      <dsp:nvSpPr>
        <dsp:cNvPr id="0" name=""/>
        <dsp:cNvSpPr/>
      </dsp:nvSpPr>
      <dsp:spPr>
        <a:xfrm>
          <a:off x="1017587" y="3230430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个人计算机组成</a:t>
          </a:r>
        </a:p>
      </dsp:txBody>
      <dsp:txXfrm>
        <a:off x="1041068" y="3253911"/>
        <a:ext cx="1556413" cy="754725"/>
      </dsp:txXfrm>
    </dsp:sp>
    <dsp:sp modelId="{641B582D-A3D7-BE47-B5A5-4FA4548B7BCB}">
      <dsp:nvSpPr>
        <dsp:cNvPr id="0" name=""/>
        <dsp:cNvSpPr/>
      </dsp:nvSpPr>
      <dsp:spPr>
        <a:xfrm rot="17692822">
          <a:off x="2179441" y="2926503"/>
          <a:ext cx="15243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524392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03527" y="2901708"/>
        <a:ext cx="76219" cy="76219"/>
      </dsp:txXfrm>
    </dsp:sp>
    <dsp:sp modelId="{91F22588-25AE-FA4C-A710-1516BCA5EFCD}">
      <dsp:nvSpPr>
        <dsp:cNvPr id="0" name=""/>
        <dsp:cNvSpPr/>
      </dsp:nvSpPr>
      <dsp:spPr>
        <a:xfrm>
          <a:off x="3262312" y="1847519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硬件系统</a:t>
          </a:r>
        </a:p>
      </dsp:txBody>
      <dsp:txXfrm>
        <a:off x="3285793" y="1871000"/>
        <a:ext cx="1556413" cy="754725"/>
      </dsp:txXfrm>
    </dsp:sp>
    <dsp:sp modelId="{937D9934-1CCD-D748-870B-366A448DE3CB}">
      <dsp:nvSpPr>
        <dsp:cNvPr id="0" name=""/>
        <dsp:cNvSpPr/>
      </dsp:nvSpPr>
      <dsp:spPr>
        <a:xfrm rot="17350740">
          <a:off x="4210244" y="1313107"/>
          <a:ext cx="195223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52236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5137556" y="1277616"/>
        <a:ext cx="97611" cy="97611"/>
      </dsp:txXfrm>
    </dsp:sp>
    <dsp:sp modelId="{3A228CE4-E13D-F140-89E4-96B48CC74C79}">
      <dsp:nvSpPr>
        <dsp:cNvPr id="0" name=""/>
        <dsp:cNvSpPr/>
      </dsp:nvSpPr>
      <dsp:spPr>
        <a:xfrm>
          <a:off x="5507037" y="3638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CPU</a:t>
          </a:r>
          <a:endParaRPr lang="zh-CN" altLang="en-US" sz="2300" kern="1200" dirty="0"/>
        </a:p>
      </dsp:txBody>
      <dsp:txXfrm>
        <a:off x="5530518" y="27119"/>
        <a:ext cx="1556413" cy="754725"/>
      </dsp:txXfrm>
    </dsp:sp>
    <dsp:sp modelId="{115494EE-145D-B140-9A7B-154BA94DF28B}">
      <dsp:nvSpPr>
        <dsp:cNvPr id="0" name=""/>
        <dsp:cNvSpPr/>
      </dsp:nvSpPr>
      <dsp:spPr>
        <a:xfrm rot="18289469">
          <a:off x="4624823" y="1774077"/>
          <a:ext cx="11230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23078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58285" y="1759315"/>
        <a:ext cx="56153" cy="56153"/>
      </dsp:txXfrm>
    </dsp:sp>
    <dsp:sp modelId="{B58F86CD-C32D-8143-9F7A-2C7D7C4EC2EA}">
      <dsp:nvSpPr>
        <dsp:cNvPr id="0" name=""/>
        <dsp:cNvSpPr/>
      </dsp:nvSpPr>
      <dsp:spPr>
        <a:xfrm>
          <a:off x="5507037" y="925578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GPU</a:t>
          </a:r>
          <a:endParaRPr lang="zh-CN" altLang="en-US" sz="2300" kern="1200" dirty="0"/>
        </a:p>
      </dsp:txBody>
      <dsp:txXfrm>
        <a:off x="5530518" y="949059"/>
        <a:ext cx="1556413" cy="754725"/>
      </dsp:txXfrm>
    </dsp:sp>
    <dsp:sp modelId="{C933DE3E-7FC7-7246-B36E-1E8D431564AF}">
      <dsp:nvSpPr>
        <dsp:cNvPr id="0" name=""/>
        <dsp:cNvSpPr/>
      </dsp:nvSpPr>
      <dsp:spPr>
        <a:xfrm>
          <a:off x="4865687" y="2235047"/>
          <a:ext cx="64135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135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70328" y="2232329"/>
        <a:ext cx="32067" cy="32067"/>
      </dsp:txXfrm>
    </dsp:sp>
    <dsp:sp modelId="{563C45AF-F460-D445-B274-B6DF70A89778}">
      <dsp:nvSpPr>
        <dsp:cNvPr id="0" name=""/>
        <dsp:cNvSpPr/>
      </dsp:nvSpPr>
      <dsp:spPr>
        <a:xfrm>
          <a:off x="5507037" y="1847519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主板</a:t>
          </a:r>
        </a:p>
      </dsp:txBody>
      <dsp:txXfrm>
        <a:off x="5530518" y="1871000"/>
        <a:ext cx="1556413" cy="754725"/>
      </dsp:txXfrm>
    </dsp:sp>
    <dsp:sp modelId="{3781E3B9-6971-C24E-B972-31A6931EB44F}">
      <dsp:nvSpPr>
        <dsp:cNvPr id="0" name=""/>
        <dsp:cNvSpPr/>
      </dsp:nvSpPr>
      <dsp:spPr>
        <a:xfrm rot="3310531">
          <a:off x="4624823" y="2696018"/>
          <a:ext cx="11230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23078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58285" y="2681256"/>
        <a:ext cx="56153" cy="56153"/>
      </dsp:txXfrm>
    </dsp:sp>
    <dsp:sp modelId="{B7F8E4FA-0AA7-804B-9817-5F461044908A}">
      <dsp:nvSpPr>
        <dsp:cNvPr id="0" name=""/>
        <dsp:cNvSpPr/>
      </dsp:nvSpPr>
      <dsp:spPr>
        <a:xfrm>
          <a:off x="5507037" y="2769460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存储器</a:t>
          </a:r>
          <a:endParaRPr lang="en-US" altLang="zh-CN" sz="2300" kern="1200" dirty="0"/>
        </a:p>
      </dsp:txBody>
      <dsp:txXfrm>
        <a:off x="5530518" y="2792941"/>
        <a:ext cx="1556413" cy="754725"/>
      </dsp:txXfrm>
    </dsp:sp>
    <dsp:sp modelId="{7D31A669-FBF5-B94E-A311-57C66068D072}">
      <dsp:nvSpPr>
        <dsp:cNvPr id="0" name=""/>
        <dsp:cNvSpPr/>
      </dsp:nvSpPr>
      <dsp:spPr>
        <a:xfrm rot="4249260">
          <a:off x="4210244" y="3156988"/>
          <a:ext cx="195223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52236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5137556" y="3121497"/>
        <a:ext cx="97611" cy="97611"/>
      </dsp:txXfrm>
    </dsp:sp>
    <dsp:sp modelId="{D170843D-047A-024C-AA97-7F99DDC38DD9}">
      <dsp:nvSpPr>
        <dsp:cNvPr id="0" name=""/>
        <dsp:cNvSpPr/>
      </dsp:nvSpPr>
      <dsp:spPr>
        <a:xfrm>
          <a:off x="5507037" y="3691400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输入输出等设备</a:t>
          </a:r>
        </a:p>
      </dsp:txBody>
      <dsp:txXfrm>
        <a:off x="5530518" y="3714881"/>
        <a:ext cx="1556413" cy="754725"/>
      </dsp:txXfrm>
    </dsp:sp>
    <dsp:sp modelId="{C200B2A9-BC47-BD46-B06A-CF47F73EE955}">
      <dsp:nvSpPr>
        <dsp:cNvPr id="0" name=""/>
        <dsp:cNvSpPr/>
      </dsp:nvSpPr>
      <dsp:spPr>
        <a:xfrm rot="3907178">
          <a:off x="2179441" y="4309414"/>
          <a:ext cx="15243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524392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03527" y="4284619"/>
        <a:ext cx="76219" cy="76219"/>
      </dsp:txXfrm>
    </dsp:sp>
    <dsp:sp modelId="{86F007F9-A92C-8F49-BCC3-002CBFB8F600}">
      <dsp:nvSpPr>
        <dsp:cNvPr id="0" name=""/>
        <dsp:cNvSpPr/>
      </dsp:nvSpPr>
      <dsp:spPr>
        <a:xfrm>
          <a:off x="3262312" y="4613341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软件系统</a:t>
          </a:r>
        </a:p>
      </dsp:txBody>
      <dsp:txXfrm>
        <a:off x="3285793" y="4636822"/>
        <a:ext cx="1556413" cy="754725"/>
      </dsp:txXfrm>
    </dsp:sp>
    <dsp:sp modelId="{04558DA8-03CD-EE45-900A-28A7D71B8035}">
      <dsp:nvSpPr>
        <dsp:cNvPr id="0" name=""/>
        <dsp:cNvSpPr/>
      </dsp:nvSpPr>
      <dsp:spPr>
        <a:xfrm>
          <a:off x="4865687" y="5000869"/>
          <a:ext cx="64135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135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70328" y="4998151"/>
        <a:ext cx="32067" cy="32067"/>
      </dsp:txXfrm>
    </dsp:sp>
    <dsp:sp modelId="{8C3F3330-7E66-8245-88F8-C5054E63391C}">
      <dsp:nvSpPr>
        <dsp:cNvPr id="0" name=""/>
        <dsp:cNvSpPr/>
      </dsp:nvSpPr>
      <dsp:spPr>
        <a:xfrm>
          <a:off x="5507037" y="4613341"/>
          <a:ext cx="1603375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操作系统和应用软件</a:t>
          </a:r>
        </a:p>
      </dsp:txBody>
      <dsp:txXfrm>
        <a:off x="5530518" y="4636822"/>
        <a:ext cx="1556413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6E110-E30A-4A29-A458-40849CAA4C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A03D4-DAA4-4A70-96B5-C96F0551EA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219545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56553" y="644190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3BE47-339E-4EDF-9587-350CF1341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D8C47-C85F-4FC2-8F70-28F8261ADA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file:////var/folders/60/b2q0djkx73j1k2lcv35trn3c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hyperlink" Target="http://www.mydrivers.com/zhuanti/tianti/cpu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hyperlink" Target="https://baike.baidu.com/item/Multics" TargetMode="External"/><Relationship Id="rId7" Type="http://schemas.openxmlformats.org/officeDocument/2006/relationships/image" Target="../media/image37.jpeg"/><Relationship Id="rId6" Type="http://schemas.openxmlformats.org/officeDocument/2006/relationships/hyperlink" Target="https://baike.baidu.com/item/%E9%BA%BB%E7%9C%81%E7%90%86%E5%B7%A5%E5%AD%A6%E9%99%A2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baike.baidu.com/item/%E9%80%9A%E7%94%A8%E7%94%B5%E6%B0%94%E5%85%AC%E5%8F%B8" TargetMode="External"/><Relationship Id="rId3" Type="http://schemas.openxmlformats.org/officeDocument/2006/relationships/image" Target="../media/image35.png"/><Relationship Id="rId2" Type="http://schemas.openxmlformats.org/officeDocument/2006/relationships/hyperlink" Target="https://baijiahao.baidu.com/s?id=1595460667733975861&amp;wfr=spider&amp;for=pc" TargetMode="External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jpeg"/><Relationship Id="rId3" Type="http://schemas.openxmlformats.org/officeDocument/2006/relationships/image" Target="../media/image40.png"/><Relationship Id="rId2" Type="http://schemas.openxmlformats.org/officeDocument/2006/relationships/hyperlink" Target="https://baike.baidu.com/item/Ken%20Thompson" TargetMode="External"/><Relationship Id="rId1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baike.baidu.com/item/%E4%B8%B9%E5%B0%BC%E6%96%AF%C2%B7%E9%87%8C%E5%A5%87?fromtitle=Dennis+Ritchie&amp;fromid=11232248" TargetMode="External"/><Relationship Id="rId3" Type="http://schemas.openxmlformats.org/officeDocument/2006/relationships/image" Target="../media/image42.jpeg"/><Relationship Id="rId2" Type="http://schemas.openxmlformats.org/officeDocument/2006/relationships/hyperlink" Target="https://baike.baidu.com/item/Ken%20Thompson" TargetMode="External"/><Relationship Id="rId1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hyperlink" Target="https://baike.baidu.com/item/%E4%BF%9D%E7%BD%97%C2%B7%E8%89%BE%E4%BC%A6" TargetMode="External"/><Relationship Id="rId2" Type="http://schemas.openxmlformats.org/officeDocument/2006/relationships/hyperlink" Target="https://baike.baidu.com/item/%E6%AF%94%E5%B0%94%C2%B7%E7%9B%96%E8%8C%A8/83241" TargetMode="External"/><Relationship Id="rId1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baike.baidu.com/item/86-DOS" TargetMode="External"/><Relationship Id="rId5" Type="http://schemas.openxmlformats.org/officeDocument/2006/relationships/hyperlink" Target="file:///\\Users\clem\OneDrive\work\&#35838;&#31243;&#30456;&#20851;\&#39044;&#31185;&#29677;\01&#35745;&#31639;&#26426;&#22522;&#30784;\%5bhttps:\baike.baidu.com\item\Tim%20Paterson%5d(https:\baike.baidu.com\item\Tim%20Paterson)" TargetMode="External"/><Relationship Id="rId4" Type="http://schemas.openxmlformats.org/officeDocument/2006/relationships/image" Target="../media/image49.jpeg"/><Relationship Id="rId3" Type="http://schemas.openxmlformats.org/officeDocument/2006/relationships/hyperlink" Target="https://baike.baidu.com/item/Tim%20Paterson" TargetMode="Externa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baike.baidu.com/item/Apple%20II" TargetMode="External"/><Relationship Id="rId6" Type="http://schemas.openxmlformats.org/officeDocument/2006/relationships/hyperlink" Target="https://baike.baidu.com/item/%E8%8B%B9%E6%9E%9C%E7%94%B5%E8%84%91%E5%85%AC%E5%8F%B8" TargetMode="External"/><Relationship Id="rId5" Type="http://schemas.openxmlformats.org/officeDocument/2006/relationships/image" Target="../media/image54.jpeg"/><Relationship Id="rId4" Type="http://schemas.openxmlformats.org/officeDocument/2006/relationships/hyperlink" Target="https://baike.baidu.com/item/Apple%20I" TargetMode="External"/><Relationship Id="rId3" Type="http://schemas.openxmlformats.org/officeDocument/2006/relationships/image" Target="../media/image53.jpeg"/><Relationship Id="rId2" Type="http://schemas.openxmlformats.org/officeDocument/2006/relationships/hyperlink" Target="https://baike.baidu.com/item/%E5%8F%B2%E8%92%82%E5%A4%AB%C2%B7%E4%B9%94%E5%B8%83%E6%96%AF" TargetMode="External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baike.baidu.com/item/linux" TargetMode="External"/><Relationship Id="rId5" Type="http://schemas.openxmlformats.org/officeDocument/2006/relationships/hyperlink" Target="https://baike.baidu.com/item/%E6%9E%97%E7%BA%B3%E6%96%AF%C2%B7%E6%9C%AC%E7%BA%B3%E7%AC%AC%E5%85%8B%E7%89%B9%C2%B7%E6%89%98%E7%93%A6%E5%85%B9/1034429" TargetMode="Externa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hyperlink" Target="https://baike.baidu.com/item/%E7%90%86%E6%9F%A5%E5%BE%B7%C2%B7%E9%A9%AC%E4%BF%AE%C2%B7%E6%96%AF%E6%89%98%E6%9B%BC" TargetMode="External"/><Relationship Id="rId1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jpeg"/><Relationship Id="rId2" Type="http://schemas.openxmlformats.org/officeDocument/2006/relationships/hyperlink" Target="https://baike.baidu.com/item/%E8%91%9B%E4%B8%BD%E4%B8%9D%C2%B7%E9%9C%8D%E6%99%AE/9251902?fr=aladdin" TargetMode="External"/><Relationship Id="rId1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baike.baidu.com/item/%E5%90%89%E5%A4%9A%C2%B7%E8%8C%83%E7%BD%97%E8%8B%8F%E5%A7%86/328361?fr=aladdin" TargetMode="External"/><Relationship Id="rId1" Type="http://schemas.openxmlformats.org/officeDocument/2006/relationships/image" Target="../media/image7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5058" y="3056420"/>
            <a:ext cx="506032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经典综艺体简" panose="02010609000101010101" pitchFamily="49" charset="-122"/>
                <a:sym typeface="FZHei-B01S" panose="02010601030101010101" pitchFamily="2" charset="-122"/>
              </a:rPr>
              <a:t>计算机基础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经典综艺体简" panose="02010609000101010101" pitchFamily="49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5618" y="1968219"/>
            <a:ext cx="4155445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FZHei-B01S" panose="02010601030101010101" pitchFamily="2" charset="-122"/>
                <a:sym typeface="FZHei-B01S" panose="02010601030101010101" pitchFamily="2" charset="-122"/>
              </a:rPr>
              <a:t>2020</a:t>
            </a:r>
            <a:endParaRPr lang="zh-CN" altLang="en-US" sz="138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0781" y="3968862"/>
            <a:ext cx="29906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Creating an extraordinary future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53460" y="4742784"/>
            <a:ext cx="1765300" cy="316802"/>
            <a:chOff x="1244534" y="3522134"/>
            <a:chExt cx="1765300" cy="316802"/>
          </a:xfrm>
          <a:solidFill>
            <a:srgbClr val="595959"/>
          </a:solidFill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61819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accent2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讲师：一个</a:t>
              </a:r>
              <a:endParaRPr lang="zh-CN" altLang="en-US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link="rId1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link="rId1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link="rId1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link="rId1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link="rId1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6" y="332065"/>
            <a:ext cx="1104522" cy="420564"/>
            <a:chOff x="568442" y="319364"/>
            <a:chExt cx="1104536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007020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晶体管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4" name="文本框 76"/>
          <p:cNvSpPr/>
          <p:nvPr/>
        </p:nvSpPr>
        <p:spPr>
          <a:xfrm>
            <a:off x="521428" y="4819317"/>
            <a:ext cx="3756565" cy="93477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人们首先发现半导体，其后又发现单向导电性能，因而发明了二极管。因为单向导电的特性，所以二极管正常状况下就是通和不通两个状态，分别来表示大家常见的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1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9"/>
          <a:stretch>
            <a:fillRect/>
          </a:stretch>
        </p:blipFill>
        <p:spPr>
          <a:xfrm>
            <a:off x="812210" y="1039055"/>
            <a:ext cx="3175000" cy="1857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08" r="53292" b="16650"/>
          <a:stretch>
            <a:fillRect/>
          </a:stretch>
        </p:blipFill>
        <p:spPr>
          <a:xfrm>
            <a:off x="1231181" y="3232298"/>
            <a:ext cx="2337061" cy="10300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b="2205"/>
          <a:stretch>
            <a:fillRect/>
          </a:stretch>
        </p:blipFill>
        <p:spPr>
          <a:xfrm>
            <a:off x="7051237" y="825385"/>
            <a:ext cx="3316100" cy="22853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63" y="3132590"/>
            <a:ext cx="3876847" cy="1507663"/>
          </a:xfrm>
          <a:prstGeom prst="rect">
            <a:avLst/>
          </a:prstGeom>
        </p:spPr>
      </p:pic>
      <p:sp>
        <p:nvSpPr>
          <p:cNvPr id="15" name="文本框 76"/>
          <p:cNvSpPr/>
          <p:nvPr/>
        </p:nvSpPr>
        <p:spPr>
          <a:xfrm>
            <a:off x="6610772" y="4819317"/>
            <a:ext cx="3756565" cy="93477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在二极管的基础上，进而发明了三极管，从而代替了真空电子管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4" y="332065"/>
            <a:ext cx="835217" cy="420564"/>
            <a:chOff x="568442" y="319364"/>
            <a:chExt cx="835230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73771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CPU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4" name="文本框 76"/>
          <p:cNvSpPr/>
          <p:nvPr/>
        </p:nvSpPr>
        <p:spPr>
          <a:xfrm>
            <a:off x="3606790" y="4748378"/>
            <a:ext cx="4978420" cy="93477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若干晶体管可以组成各种门逻辑电路，各种门逻辑若干组合最终组合成了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CPU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40572"/>
          <a:stretch>
            <a:fillRect/>
          </a:stretch>
        </p:blipFill>
        <p:spPr>
          <a:xfrm>
            <a:off x="1204220" y="1440803"/>
            <a:ext cx="1011537" cy="7924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t="14081" r="55861" b="23284"/>
          <a:stretch>
            <a:fillRect/>
          </a:stretch>
        </p:blipFill>
        <p:spPr>
          <a:xfrm>
            <a:off x="1125041" y="2464552"/>
            <a:ext cx="1169894" cy="11295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" b="11059"/>
          <a:stretch>
            <a:fillRect/>
          </a:stretch>
        </p:blipFill>
        <p:spPr>
          <a:xfrm>
            <a:off x="4508888" y="1673554"/>
            <a:ext cx="2203489" cy="20740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56" y="1308816"/>
            <a:ext cx="3948953" cy="2816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55001" y="3747637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/>
              <a:t>………</a:t>
            </a:r>
            <a:endParaRPr kumimoji="1" lang="zh-CN" altLang="en-US" sz="3600" b="1" dirty="0"/>
          </a:p>
        </p:txBody>
      </p:sp>
      <p:sp>
        <p:nvSpPr>
          <p:cNvPr id="20" name="右箭头 19"/>
          <p:cNvSpPr/>
          <p:nvPr/>
        </p:nvSpPr>
        <p:spPr>
          <a:xfrm>
            <a:off x="2729364" y="2464552"/>
            <a:ext cx="1345095" cy="224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946578" y="2553828"/>
            <a:ext cx="1046576" cy="18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6" y="332065"/>
            <a:ext cx="1926862" cy="420564"/>
            <a:chOff x="568442" y="319364"/>
            <a:chExt cx="1926887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82937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第一台计算机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4" name="文本框 76"/>
          <p:cNvSpPr/>
          <p:nvPr/>
        </p:nvSpPr>
        <p:spPr>
          <a:xfrm>
            <a:off x="383942" y="4750245"/>
            <a:ext cx="4267133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b="1" dirty="0"/>
              <a:t>阿塔纳索夫</a:t>
            </a:r>
            <a:r>
              <a:rPr lang="en-US" altLang="zh-CN" b="1" dirty="0"/>
              <a:t>-</a:t>
            </a:r>
            <a:r>
              <a:rPr lang="zh-CN" altLang="en-US" b="1" dirty="0"/>
              <a:t>贝瑞计算机简称</a:t>
            </a:r>
            <a:r>
              <a:rPr lang="en-US" altLang="zh-CN" b="1" dirty="0"/>
              <a:t>ABC</a:t>
            </a:r>
            <a:r>
              <a:rPr lang="zh-CN" altLang="en-US" b="1" dirty="0"/>
              <a:t>计算机，在</a:t>
            </a:r>
            <a:r>
              <a:rPr lang="en-US" altLang="zh-CN" b="1" dirty="0"/>
              <a:t>1937</a:t>
            </a:r>
            <a:r>
              <a:rPr lang="zh-CN" altLang="en-US" b="1" dirty="0"/>
              <a:t>年开始设计，</a:t>
            </a:r>
            <a:r>
              <a:rPr lang="en-US" altLang="zh-CN" b="1" dirty="0"/>
              <a:t>1942</a:t>
            </a:r>
            <a:r>
              <a:rPr lang="zh-CN" altLang="en-US" b="1" dirty="0"/>
              <a:t>年测试成功，于</a:t>
            </a:r>
            <a:r>
              <a:rPr lang="en-US" altLang="zh-CN" b="1" dirty="0"/>
              <a:t>1973</a:t>
            </a:r>
            <a:r>
              <a:rPr lang="zh-CN" altLang="en-US" b="1" dirty="0"/>
              <a:t>年被认定为第一台电子计算机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4"/>
          <a:stretch>
            <a:fillRect/>
          </a:stretch>
        </p:blipFill>
        <p:spPr>
          <a:xfrm>
            <a:off x="460169" y="1174849"/>
            <a:ext cx="4273212" cy="28458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1174849"/>
            <a:ext cx="4523440" cy="3354461"/>
          </a:xfrm>
          <a:prstGeom prst="rect">
            <a:avLst/>
          </a:prstGeom>
        </p:spPr>
      </p:pic>
      <p:sp>
        <p:nvSpPr>
          <p:cNvPr id="25" name="文本框 76"/>
          <p:cNvSpPr/>
          <p:nvPr/>
        </p:nvSpPr>
        <p:spPr>
          <a:xfrm>
            <a:off x="6615953" y="4771943"/>
            <a:ext cx="4625788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en-GB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ENIAC</a:t>
            </a:r>
            <a:r>
              <a:rPr lang="zh-CN" alt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ABC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计算机的基础上于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1946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年由冯诺伊曼和莫尔小组等工程师发明，其设计结构“冯诺伊曼”结构沿用至今。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ENIAC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是第二台电子计算机和第一台通用计算机。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5" y="332065"/>
            <a:ext cx="1926862" cy="420564"/>
            <a:chOff x="568442" y="319364"/>
            <a:chExt cx="1926886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829370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计算机的应用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4" name="文本框 76"/>
          <p:cNvSpPr/>
          <p:nvPr/>
        </p:nvSpPr>
        <p:spPr>
          <a:xfrm>
            <a:off x="383942" y="4750245"/>
            <a:ext cx="4267133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ENIAC</a:t>
            </a:r>
            <a:r>
              <a:rPr lang="zh-CN" altLang="en-US" b="1" dirty="0"/>
              <a:t>最初是用来处理研究原子弹过程中产生的大量计算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4" y="998462"/>
            <a:ext cx="4523440" cy="3354461"/>
          </a:xfrm>
          <a:prstGeom prst="rect">
            <a:avLst/>
          </a:prstGeom>
        </p:spPr>
      </p:pic>
      <p:sp>
        <p:nvSpPr>
          <p:cNvPr id="25" name="文本框 76"/>
          <p:cNvSpPr/>
          <p:nvPr/>
        </p:nvSpPr>
        <p:spPr>
          <a:xfrm>
            <a:off x="6615953" y="4771943"/>
            <a:ext cx="4625788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IBM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依靠大型计算机占领市场的绝大部分份额，但当时计算机主要用于政府和军事。如，在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《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隐藏人物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中出现的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IBM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7090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数据处理系统，主要就是用来处理火箭轨道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3" name="在线媒体 2" descr="计算机的应用-B站视屏导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839" y="976764"/>
            <a:ext cx="6491102" cy="365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827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5" y="332065"/>
            <a:ext cx="2475089" cy="420564"/>
            <a:chOff x="568442" y="319364"/>
            <a:chExt cx="2475120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237760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个人计算机的发展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4" name="文本框 76"/>
          <p:cNvSpPr/>
          <p:nvPr/>
        </p:nvSpPr>
        <p:spPr>
          <a:xfrm>
            <a:off x="3195210" y="5103232"/>
            <a:ext cx="4267133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ym typeface="FZHei-B01S" panose="02010601030101010101" pitchFamily="2" charset="-122"/>
              </a:rPr>
              <a:t>目前大家公认第一台个人计算机由乔布斯和沃滋在</a:t>
            </a:r>
            <a:r>
              <a:rPr lang="en-US" altLang="zh-CN" b="1" dirty="0">
                <a:sym typeface="FZHei-B01S" panose="02010601030101010101" pitchFamily="2" charset="-122"/>
              </a:rPr>
              <a:t>1976</a:t>
            </a:r>
            <a:r>
              <a:rPr lang="zh-CN" altLang="en-US" b="1" dirty="0">
                <a:sym typeface="FZHei-B01S" panose="02010601030101010101" pitchFamily="2" charset="-122"/>
              </a:rPr>
              <a:t>年发明，由此开启了个人计算机发展的新时代。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73" y="1200121"/>
            <a:ext cx="6351609" cy="3701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3987255" y="1484442"/>
            <a:ext cx="4298496" cy="4093806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7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endParaRPr lang="zh-CN" altLang="en-US" sz="138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35550" y="2784170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dist"/>
            <a:r>
              <a: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计算机组成</a:t>
            </a:r>
            <a:endParaRPr lang="zh-CN" altLang="en-US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7335" y="3446132"/>
            <a:ext cx="2694803" cy="9599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Learn to walk before you run.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先学走，再学跑。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天天反省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61307" y="3291487"/>
            <a:ext cx="1571759" cy="400110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PART 02</a:t>
            </a:r>
            <a:endParaRPr lang="zh-CN" altLang="en-US" sz="2000" b="1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2131915" y="2156731"/>
            <a:ext cx="2499277" cy="2380264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07721" y="332065"/>
            <a:ext cx="3745713" cy="420564"/>
            <a:chOff x="568442" y="319364"/>
            <a:chExt cx="3745716" cy="420565"/>
          </a:xfrm>
        </p:grpSpPr>
        <p:sp>
          <p:nvSpPr>
            <p:cNvPr id="25" name="文本框 23"/>
            <p:cNvSpPr txBox="1"/>
            <p:nvPr/>
          </p:nvSpPr>
          <p:spPr>
            <a:xfrm>
              <a:off x="665958" y="319364"/>
              <a:ext cx="210346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个人计算机组成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05355" y="410804"/>
              <a:ext cx="1008803" cy="297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Computer</a:t>
              </a:r>
              <a:endParaRPr lang="zh-CN" altLang="en-US" sz="133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图示 1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774085" y="871684"/>
            <a:ext cx="5828418" cy="2289898"/>
            <a:chOff x="7523105" y="3331677"/>
            <a:chExt cx="2885371" cy="1408062"/>
          </a:xfrm>
        </p:grpSpPr>
        <p:sp>
          <p:nvSpPr>
            <p:cNvPr id="54" name="矩形 53"/>
            <p:cNvSpPr/>
            <p:nvPr/>
          </p:nvSpPr>
          <p:spPr>
            <a:xfrm>
              <a:off x="7844804" y="3331677"/>
              <a:ext cx="2241974" cy="9411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CPU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–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超大规模集成电路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523105" y="3683745"/>
              <a:ext cx="2885371" cy="10559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CPU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主要分为运算器、控制器和高速缓冲存储器组成，是一台计算机的核心，相当于人的大脑。主要功能是解释计算机的指令和处理计算机软件中的数据。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74089" y="3596628"/>
            <a:ext cx="5828418" cy="2238787"/>
            <a:chOff x="7523107" y="3331677"/>
            <a:chExt cx="2885371" cy="1611870"/>
          </a:xfrm>
        </p:grpSpPr>
        <p:sp>
          <p:nvSpPr>
            <p:cNvPr id="57" name="矩形 56"/>
            <p:cNvSpPr/>
            <p:nvPr/>
          </p:nvSpPr>
          <p:spPr>
            <a:xfrm>
              <a:off x="7844804" y="3331677"/>
              <a:ext cx="2241974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Inter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和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AMD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523107" y="3829634"/>
              <a:ext cx="2885371" cy="1113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Inter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AMD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是目前主要的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PC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端芯片供应厂商，目前市面上最多还是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inter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公司的芯片。目前芯片最多的是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7nm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工艺，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4nm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正在研发中，但是在往下发展，已经到了量子力学的领域，很多问题都难以解决，也是目前芯片发展过程中的难点。想要对比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CPU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性能，可以查看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  <a:hlinkClick r:id="rId1"/>
                </a:rPr>
                <a:t>CPU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  <a:hlinkClick r:id="rId1"/>
                </a:rPr>
                <a:t>天梯图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海思的麒麟芯片主要是用于手机，采用的也是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7nm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工艺，在这个领域还有高通、联发科等巨头。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7721" y="332065"/>
            <a:ext cx="3157889" cy="420564"/>
            <a:chOff x="568442" y="319364"/>
            <a:chExt cx="3157892" cy="420565"/>
          </a:xfrm>
        </p:grpSpPr>
        <p:sp>
          <p:nvSpPr>
            <p:cNvPr id="23" name="文本框 23"/>
            <p:cNvSpPr txBox="1"/>
            <p:nvPr/>
          </p:nvSpPr>
          <p:spPr>
            <a:xfrm>
              <a:off x="665958" y="319364"/>
              <a:ext cx="73770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CPU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33323" y="385847"/>
              <a:ext cx="2093011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Central Processing Unit</a:t>
              </a:r>
              <a:endParaRPr lang="zh-CN" altLang="en-US" sz="133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78" y="1444242"/>
            <a:ext cx="1860550" cy="1225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21" y="4300185"/>
            <a:ext cx="3168463" cy="82867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07721" y="332065"/>
            <a:ext cx="3170016" cy="420564"/>
            <a:chOff x="568442" y="319364"/>
            <a:chExt cx="3170018" cy="420565"/>
          </a:xfrm>
        </p:grpSpPr>
        <p:sp>
          <p:nvSpPr>
            <p:cNvPr id="27" name="文本框 23"/>
            <p:cNvSpPr txBox="1"/>
            <p:nvPr/>
          </p:nvSpPr>
          <p:spPr>
            <a:xfrm>
              <a:off x="665958" y="319364"/>
              <a:ext cx="758542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GPU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22017" y="347219"/>
              <a:ext cx="2216443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Graphics Processing Unit</a:t>
              </a:r>
              <a:endParaRPr lang="zh-CN" altLang="en-US" sz="133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774085" y="871683"/>
            <a:ext cx="5828418" cy="1382974"/>
            <a:chOff x="7523105" y="3331677"/>
            <a:chExt cx="2885371" cy="850393"/>
          </a:xfrm>
        </p:grpSpPr>
        <p:sp>
          <p:nvSpPr>
            <p:cNvPr id="33" name="矩形 32"/>
            <p:cNvSpPr/>
            <p:nvPr/>
          </p:nvSpPr>
          <p:spPr>
            <a:xfrm>
              <a:off x="7844804" y="3331677"/>
              <a:ext cx="2241974" cy="306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GPU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–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视觉处理器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23105" y="3683745"/>
              <a:ext cx="2885371" cy="498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GPU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也就是俗称的显卡，主要来处理和图形相关的指令，因此凡是需要大量处理图像的地方，显卡的性能就能决定处理速度，这也就是为什么玩大型游戏，以及视屏制作或者平面设计需要很好显卡的原因。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74089" y="3596625"/>
            <a:ext cx="5828418" cy="1502045"/>
            <a:chOff x="7523107" y="3331677"/>
            <a:chExt cx="2885371" cy="1081435"/>
          </a:xfrm>
        </p:grpSpPr>
        <p:sp>
          <p:nvSpPr>
            <p:cNvPr id="37" name="矩形 36"/>
            <p:cNvSpPr/>
            <p:nvPr/>
          </p:nvSpPr>
          <p:spPr>
            <a:xfrm>
              <a:off x="7844804" y="3331677"/>
              <a:ext cx="2241974" cy="3585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NVIDIA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23107" y="3829634"/>
              <a:ext cx="2885371" cy="5834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NVIDIA(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英伟达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)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是目前最主要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GPU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供应商，其本身是一家人工智能计算公司，尤其在现在人工智能快速发展的阶段，要想更快速得到结果，就需要很好的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GPU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运算。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41" y="2441389"/>
            <a:ext cx="3472431" cy="2560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07721" y="332065"/>
            <a:ext cx="1985919" cy="420564"/>
            <a:chOff x="568442" y="319364"/>
            <a:chExt cx="1985920" cy="420565"/>
          </a:xfrm>
        </p:grpSpPr>
        <p:sp>
          <p:nvSpPr>
            <p:cNvPr id="27" name="文本框 23"/>
            <p:cNvSpPr txBox="1"/>
            <p:nvPr/>
          </p:nvSpPr>
          <p:spPr>
            <a:xfrm>
              <a:off x="665958" y="319364"/>
              <a:ext cx="100700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存储器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72966" y="371391"/>
              <a:ext cx="881396" cy="297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Memory</a:t>
              </a:r>
              <a:endParaRPr lang="zh-CN" altLang="en-US" sz="133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774085" y="871683"/>
            <a:ext cx="6003230" cy="1874134"/>
            <a:chOff x="7523105" y="3331677"/>
            <a:chExt cx="2885371" cy="1152408"/>
          </a:xfrm>
        </p:grpSpPr>
        <p:sp>
          <p:nvSpPr>
            <p:cNvPr id="33" name="矩形 32"/>
            <p:cNvSpPr/>
            <p:nvPr/>
          </p:nvSpPr>
          <p:spPr>
            <a:xfrm>
              <a:off x="7844804" y="3331677"/>
              <a:ext cx="2241974" cy="306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内存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-RAM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23105" y="3683745"/>
              <a:ext cx="2885371" cy="8003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存储器应用很广，使用到的地方也很多，但是我们主要搞清楚常见的内存和外存，以及它们各自的特点即可。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内存的特点是读取速度快，但是断电就丢失数据，不能永久保存数据，但是因为速度快的原因可以充当缓存的角色，在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CPU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和外存之间做一个过渡的角色。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74089" y="3596623"/>
            <a:ext cx="6003230" cy="1993206"/>
            <a:chOff x="7523107" y="3331677"/>
            <a:chExt cx="2971912" cy="1435059"/>
          </a:xfrm>
        </p:grpSpPr>
        <p:sp>
          <p:nvSpPr>
            <p:cNvPr id="37" name="矩形 36"/>
            <p:cNvSpPr/>
            <p:nvPr/>
          </p:nvSpPr>
          <p:spPr>
            <a:xfrm>
              <a:off x="7844804" y="3331677"/>
              <a:ext cx="2241974" cy="3585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外存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硬盘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23107" y="3829634"/>
              <a:ext cx="2971912" cy="9371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  外存常见的就是硬盘，一般有机械硬盘和固态硬盘。外存的特点就是可以持久化存储数据，即使断电之后，数据依然能够保存，但是缺点就是读取速度远不如内存，甚至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5G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的速度已经快和外存的存储速度差不多了。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  其中固态硬盘的速度又远高于机械硬盘，所以把操作系统安装在固态硬盘上，开机要快很多。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54187" y="450373"/>
            <a:ext cx="3632576" cy="2796733"/>
            <a:chOff x="8154187" y="450373"/>
            <a:chExt cx="3632576" cy="279673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4187" y="450373"/>
              <a:ext cx="3632576" cy="236653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586843" y="28777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内存</a:t>
              </a:r>
              <a:endParaRPr kumimoji="1"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54186" y="3382129"/>
            <a:ext cx="3632575" cy="3074101"/>
            <a:chOff x="8154186" y="3382129"/>
            <a:chExt cx="3632575" cy="30741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4186" y="3382129"/>
              <a:ext cx="3632575" cy="256974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9416475" y="60868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机械硬盘</a:t>
              </a:r>
              <a:endParaRPr kumimoji="1"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09765" y="3368675"/>
            <a:ext cx="4944745" cy="3818280"/>
            <a:chOff x="1958826" y="3097609"/>
            <a:chExt cx="6096000" cy="38185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826" y="3097609"/>
              <a:ext cx="6096000" cy="304800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4452828" y="6270962"/>
              <a:ext cx="1107996" cy="64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固态硬盘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48078" y="844614"/>
            <a:ext cx="10196640" cy="3209633"/>
            <a:chOff x="1048078" y="844614"/>
            <a:chExt cx="10196640" cy="3209633"/>
          </a:xfrm>
          <a:noFill/>
        </p:grpSpPr>
        <p:grpSp>
          <p:nvGrpSpPr>
            <p:cNvPr id="9" name="组合 8"/>
            <p:cNvGrpSpPr/>
            <p:nvPr/>
          </p:nvGrpSpPr>
          <p:grpSpPr>
            <a:xfrm>
              <a:off x="1048078" y="2730808"/>
              <a:ext cx="2609524" cy="1323439"/>
              <a:chOff x="1249819" y="2496522"/>
              <a:chExt cx="2954205" cy="1498247"/>
            </a:xfrm>
            <a:grpFill/>
          </p:grpSpPr>
          <p:sp>
            <p:nvSpPr>
              <p:cNvPr id="6" name="文本框 5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rgbClr val="595959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1</a:t>
                </a:r>
                <a:endParaRPr lang="zh-CN" altLang="en-US" sz="8000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" name="平行四边形 1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chemeClr val="bg1"/>
              </a:solidFill>
              <a:ln w="2857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 rot="19920000">
                <a:off x="1667914" y="3330099"/>
                <a:ext cx="2055444" cy="41811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zh-CN" altLang="en-US" dirty="0"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计算机发展历史</a:t>
                </a:r>
                <a:endParaRPr lang="zh-CN" altLang="en-US" b="1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577117" y="2730808"/>
              <a:ext cx="2609524" cy="1323439"/>
              <a:chOff x="1249819" y="2496522"/>
              <a:chExt cx="2954205" cy="1498247"/>
            </a:xfrm>
            <a:grpFill/>
          </p:grpSpPr>
          <p:sp>
            <p:nvSpPr>
              <p:cNvPr id="35" name="文本框 34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rgbClr val="595959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2</a:t>
                </a:r>
                <a:endParaRPr lang="zh-CN" altLang="en-US" sz="8000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chemeClr val="bg1"/>
              </a:solidFill>
              <a:ln w="2857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 rot="19920000">
                <a:off x="1667351" y="3310420"/>
                <a:ext cx="2065059" cy="45295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zh-CN" altLang="en-US" sz="2000" dirty="0"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计算机组成</a:t>
                </a:r>
                <a:endParaRPr lang="zh-CN" altLang="en-US" sz="2000" b="1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106156" y="2730808"/>
              <a:ext cx="2609524" cy="1323439"/>
              <a:chOff x="1249819" y="2496522"/>
              <a:chExt cx="2954205" cy="1498247"/>
            </a:xfrm>
            <a:grpFill/>
          </p:grpSpPr>
          <p:sp>
            <p:nvSpPr>
              <p:cNvPr id="39" name="文本框 38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rgbClr val="595959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3</a:t>
                </a:r>
                <a:endParaRPr lang="zh-CN" altLang="en-US" sz="8000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chemeClr val="bg1"/>
              </a:solidFill>
              <a:ln w="2857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 rot="19920000">
                <a:off x="1670580" y="3323372"/>
                <a:ext cx="2009881" cy="45295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zh-CN" altLang="en-US" sz="2000" dirty="0"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操作系统简介</a:t>
                </a:r>
                <a:endParaRPr lang="zh-CN" altLang="en-US" sz="2000" b="1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8635194" y="2730808"/>
              <a:ext cx="2609524" cy="1323439"/>
              <a:chOff x="1249819" y="2496522"/>
              <a:chExt cx="2954205" cy="1498247"/>
            </a:xfrm>
            <a:grpFill/>
          </p:grpSpPr>
          <p:sp>
            <p:nvSpPr>
              <p:cNvPr id="43" name="文本框 42"/>
              <p:cNvSpPr txBox="1"/>
              <p:nvPr/>
            </p:nvSpPr>
            <p:spPr>
              <a:xfrm>
                <a:off x="1291464" y="2496522"/>
                <a:ext cx="1196719" cy="14982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rgbClr val="595959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4</a:t>
                </a:r>
                <a:endParaRPr lang="zh-CN" altLang="en-US" sz="8000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4" name="平行四边形 43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chemeClr val="bg1"/>
              </a:solidFill>
              <a:ln w="2857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 rot="19920000">
                <a:off x="1671853" y="3328472"/>
                <a:ext cx="1988153" cy="45295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zh-CN" altLang="en-US" sz="2000" dirty="0"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编程语言发展</a:t>
                </a:r>
                <a:endParaRPr lang="zh-CN" altLang="en-US" sz="2000" b="1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500070" y="844614"/>
              <a:ext cx="5285745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dirty="0">
                  <a:solidFill>
                    <a:srgbClr val="595959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CONTENTS</a:t>
              </a:r>
              <a:endParaRPr lang="zh-CN" altLang="en-US" sz="60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3987255" y="1484442"/>
            <a:ext cx="4298496" cy="4093806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7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endParaRPr lang="zh-CN" altLang="en-US" sz="138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35550" y="2784170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dist"/>
            <a:r>
              <a: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操作系统</a:t>
            </a:r>
            <a:endParaRPr lang="zh-CN" altLang="en-US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7335" y="3446132"/>
            <a:ext cx="2694803" cy="9599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Life is not all roses. 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人生并不是康庄大道。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不要有感性的烦恼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61307" y="3291487"/>
            <a:ext cx="1571759" cy="400110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PART 03</a:t>
            </a:r>
            <a:endParaRPr lang="zh-CN" altLang="en-US" sz="2000" b="1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2131915" y="2156731"/>
            <a:ext cx="2499277" cy="2380264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1" y="332065"/>
            <a:ext cx="2200977" cy="420564"/>
            <a:chOff x="568442" y="319364"/>
            <a:chExt cx="2200979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10346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操作系统的雏形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9" y="1174849"/>
            <a:ext cx="5870753" cy="4353592"/>
          </a:xfrm>
          <a:prstGeom prst="rect">
            <a:avLst/>
          </a:prstGeom>
        </p:spPr>
      </p:pic>
      <p:sp>
        <p:nvSpPr>
          <p:cNvPr id="19" name="文本框 76"/>
          <p:cNvSpPr/>
          <p:nvPr/>
        </p:nvSpPr>
        <p:spPr>
          <a:xfrm>
            <a:off x="6825542" y="2242352"/>
            <a:ext cx="5009105" cy="110929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在计算机发明之后，因为当时需要的操作的器件太多，所以人们希望能够通过一些固定的程序能够对硬件进行管理，方便人们使用计算机。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  <a:p>
            <a:pPr algn="ctr"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因此在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1947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年，出现了一些简化硬件操作流程的程序。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1" y="332065"/>
            <a:ext cx="2200977" cy="420564"/>
            <a:chOff x="568442" y="319364"/>
            <a:chExt cx="2200979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10346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操作系统的雏形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9" name="加号 8"/>
          <p:cNvSpPr/>
          <p:nvPr/>
        </p:nvSpPr>
        <p:spPr>
          <a:xfrm>
            <a:off x="4131093" y="2645761"/>
            <a:ext cx="591731" cy="701999"/>
          </a:xfrm>
          <a:prstGeom prst="mathPlus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858814" y="2869324"/>
            <a:ext cx="1030014" cy="231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30355" y="2564523"/>
            <a:ext cx="2653223" cy="1348219"/>
            <a:chOff x="130355" y="2564523"/>
            <a:chExt cx="2653223" cy="13482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76" b="27463"/>
            <a:stretch>
              <a:fillRect/>
            </a:stretch>
          </p:blipFill>
          <p:spPr>
            <a:xfrm>
              <a:off x="130355" y="2564523"/>
              <a:ext cx="2653223" cy="86447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87552" y="354341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hlinkClick r:id="rId2"/>
                </a:rPr>
                <a:t>贝尔实验室</a:t>
              </a:r>
              <a:endParaRPr kumimoji="1"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42128" y="854132"/>
            <a:ext cx="1569660" cy="1810383"/>
            <a:chOff x="3642128" y="854132"/>
            <a:chExt cx="1569660" cy="18103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164" y="854132"/>
              <a:ext cx="1405591" cy="1405591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642128" y="22951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hlinkClick r:id="rId4"/>
                </a:rPr>
                <a:t>通用电气公司</a:t>
              </a:r>
              <a:endParaRPr kumimoji="1"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24164" y="3591478"/>
            <a:ext cx="1408700" cy="1832384"/>
            <a:chOff x="3724164" y="3591478"/>
            <a:chExt cx="1408700" cy="183238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164" y="3591478"/>
              <a:ext cx="1408700" cy="140400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872960" y="50545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hlinkClick r:id="rId6"/>
                </a:rPr>
                <a:t>麻省理工</a:t>
              </a:r>
              <a:endParaRPr kumimoji="1" lang="zh-CN" altLang="en-US" dirty="0"/>
            </a:p>
          </p:txBody>
        </p:sp>
      </p:grpSp>
      <p:sp>
        <p:nvSpPr>
          <p:cNvPr id="23" name="右箭头 22"/>
          <p:cNvSpPr/>
          <p:nvPr/>
        </p:nvSpPr>
        <p:spPr>
          <a:xfrm>
            <a:off x="5843752" y="2809438"/>
            <a:ext cx="1807779" cy="35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359300" y="1481256"/>
            <a:ext cx="3017412" cy="3698888"/>
            <a:chOff x="8359300" y="1481256"/>
            <a:chExt cx="3017412" cy="369888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300" y="1481256"/>
              <a:ext cx="3017412" cy="3057914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9424615" y="4810812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hlinkClick r:id="rId8"/>
                </a:rPr>
                <a:t>Multics</a:t>
              </a:r>
              <a:endParaRPr kumimoji="1" lang="zh-CN" altLang="en-US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866815" y="5819202"/>
            <a:ext cx="595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受美国国防部的委托，三家开始联合去开发</a:t>
            </a:r>
            <a:r>
              <a:rPr kumimoji="1" lang="en-US" altLang="zh-CN" dirty="0"/>
              <a:t>Multics</a:t>
            </a:r>
            <a:r>
              <a:rPr kumimoji="1" lang="zh-CN" altLang="en-US" dirty="0"/>
              <a:t>系统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232208" y="237985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PL/I</a:t>
            </a:r>
            <a:r>
              <a:rPr kumimoji="1" lang="zh-CN" altLang="en-US" dirty="0"/>
              <a:t>语言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3" grpId="0" animBg="1"/>
      <p:bldP spid="31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016631" cy="420564"/>
            <a:chOff x="568442" y="319364"/>
            <a:chExt cx="2016631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919115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IBM-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蓝色巨人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277590" y="4902818"/>
            <a:ext cx="749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IBM</a:t>
            </a:r>
            <a:r>
              <a:rPr kumimoji="1" lang="zh-CN" altLang="en-US" dirty="0"/>
              <a:t>在</a:t>
            </a:r>
            <a:r>
              <a:rPr kumimoji="1" lang="en-US" altLang="zh-CN" dirty="0"/>
              <a:t>1961</a:t>
            </a:r>
            <a:r>
              <a:rPr kumimoji="1" lang="zh-CN" altLang="en-US" dirty="0"/>
              <a:t>年开始启动</a:t>
            </a:r>
            <a:r>
              <a:rPr kumimoji="1" lang="en-US" altLang="zh-CN" dirty="0"/>
              <a:t>360</a:t>
            </a:r>
            <a:r>
              <a:rPr kumimoji="1" lang="zh-CN" altLang="en-US" dirty="0"/>
              <a:t>计划，到了</a:t>
            </a:r>
            <a:r>
              <a:rPr kumimoji="1" lang="en-US" altLang="zh-CN" dirty="0"/>
              <a:t>1964</a:t>
            </a:r>
            <a:r>
              <a:rPr kumimoji="1" lang="zh-CN" altLang="en-US" dirty="0"/>
              <a:t>年正式推出</a:t>
            </a:r>
            <a:r>
              <a:rPr kumimoji="1" lang="en-US" altLang="zh-CN" dirty="0"/>
              <a:t>OS/360</a:t>
            </a:r>
            <a:r>
              <a:rPr kumimoji="1" lang="zh-CN" altLang="en-US" dirty="0"/>
              <a:t>操作系统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8" y="2221146"/>
            <a:ext cx="2753710" cy="14373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09380" y="2478132"/>
            <a:ext cx="2526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3"/>
                </a:solidFill>
                <a:effectLst/>
              </a:rPr>
              <a:t>OS/360</a:t>
            </a:r>
            <a:endParaRPr lang="zh-CN" altLang="en-US" sz="54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54685" y="19740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永久存储设备</a:t>
            </a:r>
            <a:endParaRPr kumimoji="1"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694655" y="339996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分时概念的建立</a:t>
            </a:r>
            <a:endParaRPr kumimoji="1" lang="zh-CN" altLang="en-US" sz="2400" dirty="0"/>
          </a:p>
        </p:txBody>
      </p:sp>
      <p:sp>
        <p:nvSpPr>
          <p:cNvPr id="18" name="右箭头 17"/>
          <p:cNvSpPr/>
          <p:nvPr/>
        </p:nvSpPr>
        <p:spPr>
          <a:xfrm>
            <a:off x="3853624" y="2939797"/>
            <a:ext cx="1255756" cy="153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7739824" y="2221146"/>
            <a:ext cx="860612" cy="143730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8" grpId="0"/>
      <p:bldP spid="2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1686413" cy="420564"/>
            <a:chOff x="568442" y="319364"/>
            <a:chExt cx="1686413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588897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Unix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的诞生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31" name="文本框 30"/>
          <p:cNvSpPr txBox="1"/>
          <p:nvPr/>
        </p:nvSpPr>
        <p:spPr>
          <a:xfrm>
            <a:off x="4610344" y="4763497"/>
            <a:ext cx="4807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新系统仅支持两个用户，被取笑为：</a:t>
            </a:r>
            <a:endParaRPr kumimoji="1" lang="en-US" altLang="zh-CN" dirty="0"/>
          </a:p>
          <a:p>
            <a:pPr algn="ctr"/>
            <a:r>
              <a:rPr kumimoji="1" lang="en-GB" altLang="zh-CN" dirty="0" err="1"/>
              <a:t>UNiplexed</a:t>
            </a:r>
            <a:r>
              <a:rPr kumimoji="1" lang="en-GB" altLang="zh-CN" dirty="0"/>
              <a:t> Information and Computing Service</a:t>
            </a:r>
            <a:endParaRPr kumimoji="1" lang="en-GB" altLang="zh-CN" dirty="0"/>
          </a:p>
          <a:p>
            <a:pPr algn="ctr"/>
            <a:r>
              <a:rPr kumimoji="1" lang="zh-CN" altLang="en-GB" dirty="0"/>
              <a:t>缩写</a:t>
            </a:r>
            <a:r>
              <a:rPr kumimoji="1" lang="zh-CN" altLang="en-US" dirty="0"/>
              <a:t>：</a:t>
            </a:r>
            <a:r>
              <a:rPr lang="en-GB" altLang="zh-CN" dirty="0"/>
              <a:t>UNICS</a:t>
            </a:r>
            <a:r>
              <a:rPr lang="zh-CN" altLang="en-US" dirty="0"/>
              <a:t>， 取其谐音为：</a:t>
            </a:r>
            <a:r>
              <a:rPr lang="en-GB" altLang="zh-CN" dirty="0"/>
              <a:t>UNIX</a:t>
            </a:r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66588" y="1103766"/>
            <a:ext cx="1734899" cy="2567104"/>
            <a:chOff x="366588" y="1103766"/>
            <a:chExt cx="1734899" cy="25671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88" y="1103766"/>
              <a:ext cx="1282700" cy="17907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66588" y="3024539"/>
              <a:ext cx="1734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肯</a:t>
              </a:r>
              <a:r>
                <a:rPr kumimoji="1" lang="en-US" altLang="zh-CN" dirty="0"/>
                <a:t>·</a:t>
              </a:r>
              <a:r>
                <a:rPr kumimoji="1" lang="zh-CN" altLang="en-US" dirty="0"/>
                <a:t>汤普森</a:t>
              </a:r>
              <a:endParaRPr kumimoji="1" lang="en-US" altLang="zh-CN" dirty="0"/>
            </a:p>
            <a:p>
              <a:pPr algn="ctr"/>
              <a:r>
                <a:rPr lang="en-GB" altLang="zh-CN" dirty="0">
                  <a:hlinkClick r:id="rId2"/>
                </a:rPr>
                <a:t>Ken Thompson</a:t>
              </a:r>
              <a:endParaRPr kumimoji="1"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617691" y="1583618"/>
            <a:ext cx="2954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800" b="1" cap="none" spc="0" dirty="0">
                <a:solidFill>
                  <a:schemeClr val="accent3"/>
                </a:solidFill>
                <a:effectLst/>
              </a:rPr>
              <a:t>星际旅行</a:t>
            </a:r>
            <a:endParaRPr lang="en-US" altLang="zh-CN" sz="48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067135" y="1909482"/>
            <a:ext cx="1684594" cy="188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35812" y="1480537"/>
            <a:ext cx="87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1969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124805" y="2204327"/>
            <a:ext cx="1492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贝尔实验室退出</a:t>
            </a:r>
            <a:r>
              <a:rPr kumimoji="1" lang="en-GB" altLang="zh-CN" dirty="0"/>
              <a:t>Multics</a:t>
            </a:r>
            <a:r>
              <a:rPr kumimoji="1" lang="zh-CN" altLang="en-US" dirty="0"/>
              <a:t>计划</a:t>
            </a:r>
            <a:endParaRPr kumimoji="1"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9013881" y="983883"/>
            <a:ext cx="2811531" cy="2881684"/>
            <a:chOff x="9013881" y="983883"/>
            <a:chExt cx="2811531" cy="288168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13881" y="983883"/>
              <a:ext cx="2811531" cy="222771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098741" y="349623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PDP-7</a:t>
              </a:r>
              <a:endParaRPr kumimoji="1" lang="zh-CN" altLang="en-US" dirty="0"/>
            </a:p>
          </p:txBody>
        </p:sp>
      </p:grpSp>
      <p:sp>
        <p:nvSpPr>
          <p:cNvPr id="25" name="右箭头 24"/>
          <p:cNvSpPr/>
          <p:nvPr/>
        </p:nvSpPr>
        <p:spPr>
          <a:xfrm>
            <a:off x="6750424" y="1904986"/>
            <a:ext cx="1884986" cy="189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864816" y="1480537"/>
            <a:ext cx="16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移植到新机器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843703" y="532340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1970</a:t>
            </a:r>
            <a:endParaRPr kumimoji="1"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2" t="33163" r="26857" b="40196"/>
          <a:stretch>
            <a:fillRect/>
          </a:stretch>
        </p:blipFill>
        <p:spPr>
          <a:xfrm>
            <a:off x="9310" y="4556453"/>
            <a:ext cx="3513547" cy="1178775"/>
          </a:xfrm>
          <a:prstGeom prst="rect">
            <a:avLst/>
          </a:prstGeom>
        </p:spPr>
      </p:pic>
      <p:sp>
        <p:nvSpPr>
          <p:cNvPr id="35" name="左箭头 34"/>
          <p:cNvSpPr/>
          <p:nvPr/>
        </p:nvSpPr>
        <p:spPr>
          <a:xfrm>
            <a:off x="3685833" y="4985968"/>
            <a:ext cx="885762" cy="2313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820304" y="44433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1971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3640918" y="539055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PDP-11</a:t>
            </a:r>
            <a:endParaRPr kumimoji="1" lang="zh-CN" altLang="en-US" dirty="0"/>
          </a:p>
        </p:txBody>
      </p:sp>
      <p:cxnSp>
        <p:nvCxnSpPr>
          <p:cNvPr id="41" name="肘形连接符 40"/>
          <p:cNvCxnSpPr/>
          <p:nvPr/>
        </p:nvCxnSpPr>
        <p:spPr>
          <a:xfrm rot="5400000" flipH="1" flipV="1">
            <a:off x="2391547" y="1789153"/>
            <a:ext cx="2078009" cy="3328935"/>
          </a:xfrm>
          <a:prstGeom prst="bentConnector3">
            <a:avLst>
              <a:gd name="adj1" fmla="val 29292"/>
            </a:avLst>
          </a:prstGeom>
          <a:ln w="825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22" idx="2"/>
            <a:endCxn id="31" idx="3"/>
          </p:cNvCxnSpPr>
          <p:nvPr/>
        </p:nvCxnSpPr>
        <p:spPr>
          <a:xfrm rot="5400000">
            <a:off x="9287080" y="3996558"/>
            <a:ext cx="1359595" cy="1097613"/>
          </a:xfrm>
          <a:prstGeom prst="bent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/>
      <p:bldP spid="10" grpId="0" animBg="1"/>
      <p:bldP spid="11" grpId="0"/>
      <p:bldP spid="20" grpId="0"/>
      <p:bldP spid="25" grpId="0" animBg="1"/>
      <p:bldP spid="26" grpId="0"/>
      <p:bldP spid="29" grpId="0"/>
      <p:bldP spid="35" grpId="0" animBg="1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562614" cy="420564"/>
            <a:chOff x="568442" y="319364"/>
            <a:chExt cx="2562614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46509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Unix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的第二次蜕变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87929" y="942405"/>
            <a:ext cx="1734899" cy="2567104"/>
            <a:chOff x="366588" y="1103766"/>
            <a:chExt cx="1734899" cy="25671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88" y="1103766"/>
              <a:ext cx="1282700" cy="17907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66588" y="3024539"/>
              <a:ext cx="1734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肯</a:t>
              </a:r>
              <a:r>
                <a:rPr kumimoji="1" lang="en-US" altLang="zh-CN" dirty="0"/>
                <a:t>·</a:t>
              </a:r>
              <a:r>
                <a:rPr kumimoji="1" lang="zh-CN" altLang="en-US" dirty="0"/>
                <a:t>汤普森</a:t>
              </a:r>
              <a:endParaRPr kumimoji="1" lang="en-US" altLang="zh-CN" dirty="0"/>
            </a:p>
            <a:p>
              <a:pPr algn="ctr"/>
              <a:r>
                <a:rPr lang="en-GB" altLang="zh-CN" dirty="0">
                  <a:hlinkClick r:id="rId2"/>
                </a:rPr>
                <a:t>Ken Thompson</a:t>
              </a:r>
              <a:endParaRPr kumimoji="1"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29364" y="1132304"/>
            <a:ext cx="2935009" cy="2372713"/>
            <a:chOff x="2466352" y="1136796"/>
            <a:chExt cx="2935009" cy="23727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352" y="1136796"/>
              <a:ext cx="2935009" cy="1401918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3142613" y="2863178"/>
              <a:ext cx="1582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丹尼斯</a:t>
              </a:r>
              <a:r>
                <a:rPr kumimoji="1" lang="en-US" altLang="zh-CN" dirty="0"/>
                <a:t>·</a:t>
              </a:r>
              <a:r>
                <a:rPr kumimoji="1" lang="zh-CN" altLang="en-US" dirty="0"/>
                <a:t>里奇</a:t>
              </a:r>
              <a:endParaRPr kumimoji="1" lang="en-US" altLang="zh-CN" dirty="0"/>
            </a:p>
            <a:p>
              <a:pPr algn="ctr"/>
              <a:r>
                <a:rPr lang="en-GB" altLang="zh-CN" dirty="0">
                  <a:hlinkClick r:id="rId4"/>
                </a:rPr>
                <a:t>Dennis Ritchie</a:t>
              </a:r>
              <a:endParaRPr kumimoji="1" lang="zh-CN" altLang="en-US" dirty="0"/>
            </a:p>
          </p:txBody>
        </p:sp>
      </p:grpSp>
      <p:sp>
        <p:nvSpPr>
          <p:cNvPr id="7" name="加号 6"/>
          <p:cNvSpPr/>
          <p:nvPr/>
        </p:nvSpPr>
        <p:spPr>
          <a:xfrm>
            <a:off x="1996990" y="1485174"/>
            <a:ext cx="532113" cy="64545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98966" y="1346238"/>
            <a:ext cx="1988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3"/>
                </a:solidFill>
                <a:effectLst/>
              </a:rPr>
              <a:t>B</a:t>
            </a:r>
            <a:r>
              <a:rPr lang="zh-CN" altLang="en-US" sz="5400" b="1" cap="none" spc="0" dirty="0">
                <a:solidFill>
                  <a:schemeClr val="accent3"/>
                </a:solidFill>
                <a:effectLst/>
              </a:rPr>
              <a:t>语言</a:t>
            </a:r>
            <a:endParaRPr lang="zh-CN" altLang="en-US" sz="54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096000" y="1659218"/>
            <a:ext cx="1649506" cy="29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56294" y="11967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1973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898966" y="4422603"/>
            <a:ext cx="1999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solidFill>
                  <a:schemeClr val="accent3"/>
                </a:solidFill>
              </a:rPr>
              <a:t>C</a:t>
            </a:r>
            <a:r>
              <a:rPr lang="zh-CN" altLang="en-US" sz="5400" b="1" cap="none" spc="0" dirty="0">
                <a:solidFill>
                  <a:schemeClr val="accent3"/>
                </a:solidFill>
                <a:effectLst/>
              </a:rPr>
              <a:t>语言</a:t>
            </a:r>
            <a:endParaRPr lang="zh-CN" altLang="en-US" sz="54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740588" y="2384620"/>
            <a:ext cx="304800" cy="1627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箭头 23"/>
          <p:cNvSpPr/>
          <p:nvPr/>
        </p:nvSpPr>
        <p:spPr>
          <a:xfrm>
            <a:off x="6096000" y="4884269"/>
            <a:ext cx="1649506" cy="3145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491373" y="4422603"/>
            <a:ext cx="1603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solidFill>
                  <a:schemeClr val="accent3"/>
                </a:solidFill>
              </a:rPr>
              <a:t>Unix</a:t>
            </a:r>
            <a:endParaRPr lang="zh-CN" altLang="en-US" sz="54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69117" y="4448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重写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265024" y="31614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不满足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  <p:bldP spid="18" grpId="0"/>
      <p:bldP spid="38" grpId="0"/>
      <p:bldP spid="23" grpId="0" animBg="1"/>
      <p:bldP spid="24" grpId="0" animBg="1"/>
      <p:bldP spid="39" grpId="0"/>
      <p:bldP spid="27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1686413" cy="420564"/>
            <a:chOff x="568442" y="319364"/>
            <a:chExt cx="1686413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588897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Unix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的繁衍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628"/>
            <a:ext cx="10782000" cy="5779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82000" y="1815352"/>
            <a:ext cx="141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从发明到至今已经拥有了众多的版本。</a:t>
            </a:r>
            <a:endParaRPr kumimoji="1" lang="en-US" altLang="zh-CN" dirty="0"/>
          </a:p>
          <a:p>
            <a:r>
              <a:rPr kumimoji="1" lang="zh-CN" altLang="en-US" dirty="0"/>
              <a:t>因为</a:t>
            </a:r>
            <a:r>
              <a:rPr kumimoji="1" lang="en-US" altLang="zh-CN" dirty="0"/>
              <a:t>AT&amp;T</a:t>
            </a:r>
            <a:r>
              <a:rPr kumimoji="1" lang="zh-CN" altLang="en-US" dirty="0"/>
              <a:t>对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实行闭源，因此衍生出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也拥有众多的的发行版， 也是使用非常广泛的操作系统之一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314790" cy="420564"/>
            <a:chOff x="568442" y="319364"/>
            <a:chExt cx="2314790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21727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Windows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的诞生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05238" y="996476"/>
            <a:ext cx="3175067" cy="3124016"/>
            <a:chOff x="405238" y="996476"/>
            <a:chExt cx="3175067" cy="312401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8" y="996476"/>
              <a:ext cx="3175067" cy="217098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97572" y="3474161"/>
              <a:ext cx="2390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/>
                <a:t>Bill Gates &amp;</a:t>
              </a:r>
              <a:r>
                <a:rPr lang="en-GB" altLang="zh-CN" dirty="0"/>
                <a:t>Paul Allen</a:t>
              </a:r>
              <a:endParaRPr lang="en-GB" altLang="zh-CN" dirty="0"/>
            </a:p>
            <a:p>
              <a:pPr algn="ctr"/>
              <a:r>
                <a:rPr lang="zh-CN" altLang="en-US" dirty="0">
                  <a:hlinkClick r:id="rId2"/>
                </a:rPr>
                <a:t>比尔</a:t>
              </a:r>
              <a:r>
                <a:rPr lang="en-US" altLang="zh-CN" dirty="0">
                  <a:hlinkClick r:id="rId2"/>
                </a:rPr>
                <a:t>·</a:t>
              </a:r>
              <a:r>
                <a:rPr lang="zh-CN" altLang="en-US" dirty="0">
                  <a:hlinkClick r:id="rId2"/>
                </a:rPr>
                <a:t>盖茨</a:t>
              </a:r>
              <a:r>
                <a:rPr kumimoji="1" lang="zh-CN" altLang="en-US" dirty="0"/>
                <a:t>和</a:t>
              </a:r>
              <a:r>
                <a:rPr lang="zh-CN" altLang="en-US" u="sng" dirty="0">
                  <a:hlinkClick r:id="rId3"/>
                </a:rPr>
                <a:t>保罗</a:t>
              </a:r>
              <a:r>
                <a:rPr lang="en-US" altLang="zh-CN" u="sng" dirty="0">
                  <a:hlinkClick r:id="rId3"/>
                </a:rPr>
                <a:t>·</a:t>
              </a:r>
              <a:r>
                <a:rPr lang="zh-CN" altLang="en-US" u="sng" dirty="0">
                  <a:hlinkClick r:id="rId3"/>
                </a:rPr>
                <a:t>艾伦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966882" y="2218765"/>
            <a:ext cx="1358153" cy="147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09968" y="183700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1976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13820" r="15580" b="60122"/>
          <a:stretch>
            <a:fillRect/>
          </a:stretch>
        </p:blipFill>
        <p:spPr>
          <a:xfrm>
            <a:off x="5711612" y="1761564"/>
            <a:ext cx="4997824" cy="106231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401932" y="3087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主售</a:t>
            </a:r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77" y="3797326"/>
            <a:ext cx="5172635" cy="2770874"/>
          </a:xfrm>
          <a:prstGeom prst="rect">
            <a:avLst/>
          </a:prstGeom>
        </p:spPr>
      </p:pic>
      <p:cxnSp>
        <p:nvCxnSpPr>
          <p:cNvPr id="34" name="直线箭头连接符 33"/>
          <p:cNvCxnSpPr>
            <a:stCxn id="22" idx="2"/>
          </p:cNvCxnSpPr>
          <p:nvPr/>
        </p:nvCxnSpPr>
        <p:spPr>
          <a:xfrm>
            <a:off x="8210524" y="2823881"/>
            <a:ext cx="0" cy="8202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1612674" cy="420564"/>
            <a:chOff x="568442" y="319364"/>
            <a:chExt cx="1612674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51515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Dos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的登场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5" name="组合 4"/>
          <p:cNvGrpSpPr/>
          <p:nvPr/>
        </p:nvGrpSpPr>
        <p:grpSpPr>
          <a:xfrm>
            <a:off x="259219" y="1891703"/>
            <a:ext cx="1905000" cy="3074593"/>
            <a:chOff x="210317" y="1166056"/>
            <a:chExt cx="1905000" cy="307459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17" y="1166056"/>
              <a:ext cx="1905000" cy="2476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70347" y="387131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保罗</a:t>
              </a:r>
              <a:r>
                <a:rPr lang="en-US" altLang="zh-CN" dirty="0"/>
                <a:t>·</a:t>
              </a:r>
              <a:r>
                <a:rPr lang="zh-CN" altLang="en-US" dirty="0"/>
                <a:t>艾伦</a:t>
              </a:r>
              <a:endParaRPr kumimoji="1"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57056" y="1828402"/>
            <a:ext cx="1876136" cy="3073157"/>
            <a:chOff x="3400436" y="1166056"/>
            <a:chExt cx="1876136" cy="307315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436" y="1166056"/>
              <a:ext cx="1876136" cy="2476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630618" y="3869881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hlinkClick r:id="rId3"/>
                </a:rPr>
                <a:t>蒂姆</a:t>
              </a:r>
              <a:r>
                <a:rPr lang="en-US" altLang="zh-CN" dirty="0">
                  <a:hlinkClick r:id="rId3"/>
                </a:rPr>
                <a:t>·</a:t>
              </a:r>
              <a:r>
                <a:rPr lang="zh-CN" altLang="en-US" dirty="0">
                  <a:hlinkClick r:id="rId3"/>
                </a:rPr>
                <a:t>帕特森</a:t>
              </a:r>
              <a:endParaRPr kumimoji="1" lang="zh-CN" alt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r="14928" b="10471"/>
          <a:stretch>
            <a:fillRect/>
          </a:stretch>
        </p:blipFill>
        <p:spPr>
          <a:xfrm>
            <a:off x="7586060" y="1358346"/>
            <a:ext cx="4102828" cy="3543213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2422755" y="3129950"/>
            <a:ext cx="1075764" cy="22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6071744" y="3129951"/>
            <a:ext cx="1075764" cy="22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19819" y="27606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1980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637472" y="35424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同学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106445" y="280493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86-DOS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271260" y="5428951"/>
            <a:ext cx="8723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1980</a:t>
            </a:r>
            <a:r>
              <a:rPr lang="zh-CN" altLang="en-US" dirty="0"/>
              <a:t>年，微软联合创始人</a:t>
            </a:r>
            <a:r>
              <a:rPr lang="en-GB" altLang="zh-CN" dirty="0"/>
              <a:t>Allen</a:t>
            </a:r>
            <a:r>
              <a:rPr lang="zh-CN" altLang="en-US" dirty="0"/>
              <a:t>的同学</a:t>
            </a:r>
            <a:r>
              <a:rPr lang="zh-CN" altLang="en-US" dirty="0">
                <a:hlinkClick r:id="rId5"/>
              </a:rPr>
              <a:t>蒂姆</a:t>
            </a:r>
            <a:r>
              <a:rPr lang="en-US" altLang="zh-CN" dirty="0">
                <a:hlinkClick r:id="rId5"/>
              </a:rPr>
              <a:t>·</a:t>
            </a:r>
            <a:r>
              <a:rPr lang="zh-CN" altLang="en-US" dirty="0">
                <a:hlinkClick r:id="rId5"/>
              </a:rPr>
              <a:t>帕特森</a:t>
            </a:r>
            <a:r>
              <a:rPr lang="zh-CN" altLang="en-US" dirty="0"/>
              <a:t>花四个月写出了</a:t>
            </a:r>
            <a:r>
              <a:rPr lang="en-US" altLang="zh-CN" dirty="0">
                <a:hlinkClick r:id="rId6"/>
              </a:rPr>
              <a:t>86-</a:t>
            </a:r>
            <a:r>
              <a:rPr lang="en-GB" altLang="zh-CN" dirty="0">
                <a:hlinkClick r:id="rId6"/>
              </a:rPr>
              <a:t>DOS</a:t>
            </a:r>
            <a:r>
              <a:rPr lang="zh-CN" altLang="en-US" dirty="0"/>
              <a:t>操作系统。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GB" altLang="zh-CN" dirty="0"/>
              <a:t>Bill Gates</a:t>
            </a:r>
            <a:r>
              <a:rPr lang="zh-CN" altLang="en-US" dirty="0"/>
              <a:t>得知之后，马上花</a:t>
            </a:r>
            <a:r>
              <a:rPr lang="en-US" altLang="zh-CN" dirty="0"/>
              <a:t>5</a:t>
            </a:r>
            <a:r>
              <a:rPr lang="en-GB" altLang="zh-CN" dirty="0"/>
              <a:t>W</a:t>
            </a:r>
            <a:r>
              <a:rPr lang="zh-CN" altLang="en-US" dirty="0"/>
              <a:t>美元买下了这个系统，并命名为</a:t>
            </a:r>
            <a:r>
              <a:rPr lang="en-GB" altLang="zh-CN" dirty="0"/>
              <a:t>DOS</a:t>
            </a:r>
            <a:r>
              <a:rPr lang="zh-CN" altLang="en-GB" dirty="0"/>
              <a:t>。</a:t>
            </a:r>
            <a:endParaRPr lang="zh-CN" altLang="en-GB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3" grpId="0"/>
      <p:bldP spid="24" grpId="0"/>
      <p:bldP spid="25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1612674" cy="420564"/>
            <a:chOff x="568442" y="319364"/>
            <a:chExt cx="1612674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51515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Dos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的推广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32046" y="989461"/>
            <a:ext cx="2884662" cy="3883952"/>
            <a:chOff x="210317" y="1213681"/>
            <a:chExt cx="1905000" cy="29562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0317" y="1213681"/>
              <a:ext cx="1905000" cy="238125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94055" y="3888834"/>
              <a:ext cx="937524" cy="281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比尔盖茨</a:t>
              </a:r>
              <a:endParaRPr kumimoji="1"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28436" y="1320714"/>
            <a:ext cx="6146234" cy="3352775"/>
            <a:chOff x="3141899" y="398528"/>
            <a:chExt cx="6146234" cy="33527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97459" y="398528"/>
              <a:ext cx="4853020" cy="253884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141899" y="3104972"/>
              <a:ext cx="61462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GB" dirty="0"/>
                <a:t>比尔</a:t>
              </a:r>
              <a:r>
                <a:rPr lang="zh-CN" altLang="en-US" dirty="0"/>
                <a:t>通过其</a:t>
              </a:r>
              <a:r>
                <a:rPr lang="en-GB" altLang="zh-CN" dirty="0"/>
                <a:t>IBM</a:t>
              </a:r>
              <a:r>
                <a:rPr lang="zh-CN" altLang="en-US" dirty="0"/>
                <a:t>董事会成员的妈妈，得以和</a:t>
              </a:r>
              <a:r>
                <a:rPr lang="en-GB" altLang="zh-CN" dirty="0"/>
                <a:t>IBM</a:t>
              </a:r>
              <a:r>
                <a:rPr lang="zh-CN" altLang="en-US" dirty="0"/>
                <a:t>高层谈判。</a:t>
              </a:r>
              <a:endParaRPr lang="en-US" altLang="zh-CN" dirty="0"/>
            </a:p>
            <a:p>
              <a:pPr algn="ctr"/>
              <a:r>
                <a:rPr lang="zh-CN" altLang="en-US" dirty="0"/>
                <a:t>每台</a:t>
              </a:r>
              <a:r>
                <a:rPr lang="en-GB" altLang="zh-CN" dirty="0"/>
                <a:t>IBM</a:t>
              </a:r>
              <a:r>
                <a:rPr lang="zh-CN" altLang="en-US" dirty="0"/>
                <a:t>兼容机都捆绑一个</a:t>
              </a:r>
              <a:r>
                <a:rPr lang="en-GB" altLang="zh-CN" dirty="0"/>
                <a:t>DOS</a:t>
              </a:r>
              <a:endParaRPr kumimoji="1" lang="zh-CN" altLang="en-US" dirty="0"/>
            </a:p>
          </p:txBody>
        </p:sp>
      </p:grpSp>
      <p:sp>
        <p:nvSpPr>
          <p:cNvPr id="21" name="右箭头 20"/>
          <p:cNvSpPr/>
          <p:nvPr/>
        </p:nvSpPr>
        <p:spPr>
          <a:xfrm>
            <a:off x="3912470" y="2912827"/>
            <a:ext cx="1075764" cy="22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109534" y="254349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1981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206680" y="5427200"/>
            <a:ext cx="977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IBM</a:t>
            </a:r>
            <a:r>
              <a:rPr lang="zh-CN" altLang="en-US" dirty="0"/>
              <a:t>机器的系统价格昂贵，不适合卖给个人用户，</a:t>
            </a:r>
            <a:r>
              <a:rPr lang="en-US" altLang="zh-CN" dirty="0"/>
              <a:t>IBM</a:t>
            </a:r>
            <a:r>
              <a:rPr lang="zh-CN" altLang="en-US" dirty="0"/>
              <a:t>当时想压制苹果公司就需要廉价的计算机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3987255" y="1484442"/>
            <a:ext cx="4298496" cy="4093806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7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endParaRPr lang="zh-CN" altLang="en-US" sz="138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0643" y="2768267"/>
            <a:ext cx="26948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dist"/>
            <a:r>
              <a: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计算机发展历史</a:t>
            </a:r>
            <a:endParaRPr lang="zh-CN" altLang="en-US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7335" y="3446132"/>
            <a:ext cx="2694803" cy="9599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Action speak louder than words.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行动胜过任何言语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付出不亚于任何人的努力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61307" y="3291487"/>
            <a:ext cx="1571759" cy="400110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PART 01</a:t>
            </a:r>
            <a:endParaRPr lang="zh-CN" altLang="en-US" sz="2000" b="1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2131915" y="2156731"/>
            <a:ext cx="2499277" cy="2380264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200977" cy="420564"/>
            <a:chOff x="568442" y="319364"/>
            <a:chExt cx="2200977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10346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苹果公司的创立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96353" y="1519612"/>
            <a:ext cx="3346990" cy="3904277"/>
            <a:chOff x="194454" y="1345819"/>
            <a:chExt cx="3518914" cy="26072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238" y="1345819"/>
              <a:ext cx="3308130" cy="156328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94454" y="3306702"/>
              <a:ext cx="3518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/>
                <a:t>Steve Jobs &amp; Stephen Wozniak</a:t>
              </a:r>
              <a:endParaRPr lang="en-GB" altLang="zh-CN" dirty="0"/>
            </a:p>
            <a:p>
              <a:pPr algn="ctr"/>
              <a:r>
                <a:rPr lang="zh-CN" altLang="en-US" u="sng" dirty="0">
                  <a:hlinkClick r:id="rId2"/>
                </a:rPr>
                <a:t>史蒂夫</a:t>
              </a:r>
              <a:r>
                <a:rPr lang="en-US" altLang="zh-CN" u="sng" dirty="0">
                  <a:hlinkClick r:id="rId2"/>
                </a:rPr>
                <a:t>·</a:t>
              </a:r>
              <a:r>
                <a:rPr lang="zh-CN" altLang="en-US" u="sng" dirty="0">
                  <a:hlinkClick r:id="rId2"/>
                </a:rPr>
                <a:t>乔布斯</a:t>
              </a:r>
              <a:r>
                <a:rPr kumimoji="1" lang="zh-CN" altLang="en-US" dirty="0"/>
                <a:t>和史蒂芬</a:t>
              </a:r>
              <a:r>
                <a:rPr kumimoji="1" lang="en-US" altLang="zh-CN" dirty="0"/>
                <a:t>·</a:t>
              </a:r>
              <a:r>
                <a:rPr kumimoji="1" lang="zh-CN" altLang="en-US" dirty="0"/>
                <a:t>沃兹涅克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637989" y="2621990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37989" y="21820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1976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594447" y="950174"/>
            <a:ext cx="2454546" cy="4174444"/>
            <a:chOff x="4594447" y="950174"/>
            <a:chExt cx="2454546" cy="417444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94447" y="950174"/>
              <a:ext cx="2454546" cy="338727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76109" y="475528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dirty="0">
                  <a:hlinkClick r:id="rId4"/>
                </a:rPr>
                <a:t>Apple I</a:t>
              </a:r>
              <a:endParaRPr kumimoji="1" lang="zh-CN" altLang="en-US" dirty="0"/>
            </a:p>
          </p:txBody>
        </p:sp>
      </p:grpSp>
      <p:sp>
        <p:nvSpPr>
          <p:cNvPr id="18" name="右箭头 17"/>
          <p:cNvSpPr/>
          <p:nvPr/>
        </p:nvSpPr>
        <p:spPr>
          <a:xfrm>
            <a:off x="7340381" y="2621988"/>
            <a:ext cx="1090925" cy="134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568981" y="21990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1977</a:t>
            </a:r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431306" y="950174"/>
            <a:ext cx="3539546" cy="4451443"/>
            <a:chOff x="8431306" y="950174"/>
            <a:chExt cx="3539546" cy="445144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306" y="950174"/>
              <a:ext cx="3539546" cy="34335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569863" y="4755286"/>
              <a:ext cx="3262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/>
                <a:t>1977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正式注册</a:t>
              </a:r>
              <a:r>
                <a:rPr lang="zh-CN" altLang="en-US" u="sng" dirty="0">
                  <a:hlinkClick r:id="rId6"/>
                </a:rPr>
                <a:t>苹果电脑公司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同年推出</a:t>
              </a:r>
              <a:r>
                <a:rPr lang="en-GB" altLang="zh-CN" u="sng" dirty="0">
                  <a:hlinkClick r:id="rId7"/>
                </a:rPr>
                <a:t>Apple II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8" grpId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1926863" cy="420564"/>
            <a:chOff x="568442" y="319364"/>
            <a:chExt cx="1926863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1829347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苹果公司崛起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21602" y="2080476"/>
            <a:ext cx="3637704" cy="3250721"/>
            <a:chOff x="221001" y="1720355"/>
            <a:chExt cx="3824561" cy="217078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238" y="1720355"/>
              <a:ext cx="3308130" cy="81420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21001" y="2719624"/>
              <a:ext cx="3824561" cy="1171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早在</a:t>
              </a:r>
              <a:r>
                <a:rPr kumimoji="1" lang="en-US" altLang="zh-CN" dirty="0"/>
                <a:t>1973</a:t>
              </a:r>
              <a:r>
                <a:rPr kumimoji="1" lang="zh-CN" altLang="en-US" dirty="0"/>
                <a:t>年，</a:t>
              </a:r>
              <a:r>
                <a:rPr lang="zh-CN" altLang="en-US" dirty="0"/>
                <a:t>施乐（</a:t>
              </a:r>
              <a:r>
                <a:rPr lang="en-GB" altLang="zh-CN" dirty="0"/>
                <a:t>Xerox</a:t>
              </a:r>
              <a:r>
                <a:rPr lang="zh-CN" altLang="en-GB" dirty="0"/>
                <a:t>）</a:t>
              </a:r>
              <a:r>
                <a:rPr lang="zh-CN" altLang="en-US" dirty="0"/>
                <a:t>的</a:t>
              </a:r>
              <a:r>
                <a:rPr lang="en-GB" altLang="zh-CN" dirty="0"/>
                <a:t>PARC</a:t>
              </a:r>
              <a:r>
                <a:rPr lang="zh-CN" altLang="en-US" dirty="0"/>
                <a:t>研究所开发出</a:t>
              </a:r>
              <a:r>
                <a:rPr lang="en-GB" altLang="zh-CN" dirty="0"/>
                <a:t>GUI</a:t>
              </a:r>
              <a:r>
                <a:rPr lang="zh-CN" altLang="en-US" dirty="0"/>
                <a:t>接口与鼠标，但一直没有发现它的价值。到</a:t>
              </a:r>
              <a:r>
                <a:rPr lang="en-US" altLang="zh-CN" dirty="0"/>
                <a:t>1979</a:t>
              </a:r>
              <a:r>
                <a:rPr lang="zh-CN" altLang="en-US" dirty="0"/>
                <a:t>年乔布斯在实验室看到原型机</a:t>
              </a:r>
              <a:r>
                <a:rPr lang="en-GB" altLang="zh-CN" dirty="0"/>
                <a:t>Alto</a:t>
              </a:r>
              <a:r>
                <a:rPr lang="zh-CN" altLang="en-US" dirty="0"/>
                <a:t>，立刻发现其价值，以一个极低的价格买下了</a:t>
              </a:r>
              <a:r>
                <a:rPr lang="en-GB" altLang="zh-CN" dirty="0"/>
                <a:t>GUI</a:t>
              </a:r>
              <a:r>
                <a:rPr lang="zh-CN" altLang="en-US" dirty="0"/>
                <a:t>进行研究。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806565" y="2622876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806564" y="22535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1983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219566" y="505944"/>
            <a:ext cx="5017720" cy="5767870"/>
            <a:chOff x="4396216" y="1378583"/>
            <a:chExt cx="3727031" cy="386688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94447" y="1378583"/>
              <a:ext cx="3330570" cy="343357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396216" y="4812159"/>
              <a:ext cx="3727031" cy="433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乔布斯用长女的名字命名这款电脑，</a:t>
              </a:r>
              <a:endParaRPr lang="en-US" altLang="zh-CN" dirty="0"/>
            </a:p>
            <a:p>
              <a:pPr algn="ctr"/>
              <a:r>
                <a:rPr kumimoji="1" lang="en-US" altLang="zh-CN" dirty="0"/>
                <a:t>Lisa</a:t>
              </a:r>
              <a:r>
                <a:rPr kumimoji="1" lang="zh-CN" altLang="en-US" dirty="0"/>
                <a:t>拥有划时代的意义，电脑开始进入</a:t>
              </a:r>
              <a:r>
                <a:rPr kumimoji="1" lang="en-US" altLang="zh-CN" dirty="0"/>
                <a:t>GUI</a:t>
              </a:r>
              <a:r>
                <a:rPr kumimoji="1" lang="zh-CN" altLang="en-US" dirty="0"/>
                <a:t>时代</a:t>
              </a:r>
              <a:endParaRPr kumimoji="1"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57466" y="2311351"/>
            <a:ext cx="2337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在苹果推出</a:t>
            </a:r>
            <a:r>
              <a:rPr kumimoji="1" lang="en-US" altLang="zh-CN" dirty="0"/>
              <a:t>Lisa </a:t>
            </a:r>
            <a:r>
              <a:rPr kumimoji="1" lang="zh-CN" altLang="en-US" dirty="0"/>
              <a:t>之后，盖茨大赞乔布斯，以祈求</a:t>
            </a:r>
            <a:r>
              <a:rPr kumimoji="1" lang="en-US" altLang="zh-CN" dirty="0"/>
              <a:t>Lisa</a:t>
            </a:r>
            <a:r>
              <a:rPr kumimoji="1" lang="zh-CN" altLang="en-US" dirty="0"/>
              <a:t>的原型机，并承诺研究成果都归苹果公司所有。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乔布斯很快就答应了，此后两个公司开始了各种恩恩怨怨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314790" cy="420564"/>
            <a:chOff x="568442" y="319364"/>
            <a:chExt cx="2314790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21727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Windows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的时代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07721" y="1057247"/>
            <a:ext cx="3239865" cy="3672271"/>
            <a:chOff x="923739" y="1486046"/>
            <a:chExt cx="3406286" cy="245228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23739" y="1486046"/>
              <a:ext cx="3406286" cy="160820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17434" y="3321746"/>
              <a:ext cx="2973865" cy="616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得益于</a:t>
              </a:r>
              <a:r>
                <a:rPr kumimoji="1" lang="en-US" altLang="zh-CN" dirty="0"/>
                <a:t>Lisa</a:t>
              </a:r>
              <a:r>
                <a:rPr kumimoji="1" lang="zh-CN" altLang="en-US" dirty="0"/>
                <a:t>，微软</a:t>
              </a:r>
              <a:r>
                <a:rPr kumimoji="1" lang="en-US" altLang="zh-CN" dirty="0"/>
                <a:t>1983</a:t>
              </a:r>
              <a:r>
                <a:rPr kumimoji="1" lang="zh-CN" altLang="en-US" dirty="0"/>
                <a:t>年宣布研发</a:t>
              </a:r>
              <a:r>
                <a:rPr kumimoji="1" lang="en-US" altLang="zh-CN" dirty="0"/>
                <a:t>GUI</a:t>
              </a:r>
              <a:r>
                <a:rPr kumimoji="1" lang="zh-CN" altLang="en-US" dirty="0"/>
                <a:t>系统，并于</a:t>
              </a:r>
              <a:r>
                <a:rPr kumimoji="1" lang="en-US" altLang="zh-CN" dirty="0"/>
                <a:t>1985</a:t>
              </a:r>
              <a:r>
                <a:rPr kumimoji="1" lang="zh-CN" altLang="en-US" dirty="0"/>
                <a:t>年推出</a:t>
              </a:r>
              <a:r>
                <a:rPr kumimoji="1" lang="en-US" altLang="zh-CN" dirty="0"/>
                <a:t>Windows1.0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681026" y="2311351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81025" y="1942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1990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486445" y="1057247"/>
            <a:ext cx="3239865" cy="4641768"/>
            <a:chOff x="4594447" y="1748187"/>
            <a:chExt cx="2406487" cy="31119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94447" y="1748187"/>
              <a:ext cx="2406487" cy="1614547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594447" y="3498277"/>
              <a:ext cx="2319822" cy="1361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1990</a:t>
              </a:r>
              <a:r>
                <a:rPr lang="zh-CN" altLang="en-US" dirty="0"/>
                <a:t>年微软发布了</a:t>
              </a:r>
              <a:r>
                <a:rPr lang="en-US" altLang="zh-CN" dirty="0"/>
                <a:t>Windows3.0</a:t>
              </a:r>
              <a:r>
                <a:rPr lang="zh-CN" altLang="en-US" dirty="0"/>
                <a:t>，在这个版本中，著名的纸牌游戏</a:t>
              </a:r>
              <a:r>
                <a:rPr lang="en-GB" altLang="zh-CN" dirty="0"/>
                <a:t>Solitaire</a:t>
              </a:r>
              <a:r>
                <a:rPr lang="zh-CN" altLang="en-GB" dirty="0"/>
                <a:t>（</a:t>
              </a:r>
              <a:r>
                <a:rPr lang="zh-CN" altLang="en-US" dirty="0"/>
                <a:t>纸牌）第一次登场了。微软改变了软件的架构，释放了更多的内存，并让它可以在不同类型的处理器上运行。</a:t>
              </a:r>
              <a:endParaRPr kumimoji="1" lang="zh-CN" altLang="en-US" dirty="0"/>
            </a:p>
          </p:txBody>
        </p:sp>
      </p:grpSp>
      <p:sp>
        <p:nvSpPr>
          <p:cNvPr id="16" name="右箭头 15"/>
          <p:cNvSpPr/>
          <p:nvPr/>
        </p:nvSpPr>
        <p:spPr>
          <a:xfrm>
            <a:off x="7859751" y="2311351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59750" y="1942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1995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753991" y="1057245"/>
            <a:ext cx="3356543" cy="4918769"/>
            <a:chOff x="4507782" y="1748186"/>
            <a:chExt cx="2493152" cy="329763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94447" y="1748186"/>
              <a:ext cx="2406487" cy="159006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507782" y="3498277"/>
              <a:ext cx="2406487" cy="1547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1995</a:t>
              </a:r>
              <a:r>
                <a:rPr lang="zh-CN" altLang="en-US" dirty="0"/>
                <a:t>年，发布了</a:t>
              </a:r>
              <a:r>
                <a:rPr lang="en-US" altLang="zh-CN" dirty="0"/>
                <a:t>Windows95 </a:t>
              </a:r>
              <a:r>
                <a:rPr lang="zh-CN" altLang="en-US" dirty="0"/>
                <a:t>，它带来了更强大的、更稳定、更实用的桌面图形用户界面，同时也结束了桌面操作系统间的竞争。</a:t>
              </a:r>
              <a:r>
                <a:rPr lang="en-US" altLang="zh-CN" dirty="0"/>
                <a:t>Windows 95</a:t>
              </a:r>
              <a:r>
                <a:rPr lang="zh-CN" altLang="en-US" dirty="0"/>
                <a:t>第一次引进了“开始”按钮和桌面任务条，这些元素后来成为了</a:t>
              </a:r>
              <a:r>
                <a:rPr lang="en-US" altLang="zh-CN" dirty="0"/>
                <a:t>Windows</a:t>
              </a:r>
              <a:r>
                <a:rPr lang="zh-CN" altLang="en-US" dirty="0"/>
                <a:t>系统的标准功能。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6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459060" cy="420564"/>
            <a:chOff x="568442" y="319364"/>
            <a:chExt cx="2459060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36154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Linux-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时代的选择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07721" y="1186148"/>
            <a:ext cx="3239865" cy="3820369"/>
            <a:chOff x="923739" y="1572124"/>
            <a:chExt cx="3406286" cy="255118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23739" y="1572124"/>
              <a:ext cx="3406286" cy="143604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17434" y="3321746"/>
              <a:ext cx="3283615" cy="80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理查德</a:t>
              </a:r>
              <a:r>
                <a:rPr lang="en-US" altLang="zh-CN" dirty="0"/>
                <a:t>·</a:t>
              </a:r>
              <a:r>
                <a:rPr lang="zh-CN" altLang="en-US" dirty="0"/>
                <a:t>马修</a:t>
              </a:r>
              <a:r>
                <a:rPr lang="en-US" altLang="zh-CN" dirty="0"/>
                <a:t>·</a:t>
              </a:r>
              <a:r>
                <a:rPr lang="zh-CN" altLang="en-US" dirty="0"/>
                <a:t>斯托曼</a:t>
              </a:r>
              <a:r>
                <a:rPr lang="en-US" altLang="zh-CN" dirty="0"/>
                <a:t>(</a:t>
              </a:r>
              <a:r>
                <a:rPr lang="en-GB" altLang="zh-CN" dirty="0">
                  <a:hlinkClick r:id="rId2"/>
                </a:rPr>
                <a:t>Richard Matthew Stallman</a:t>
              </a:r>
              <a:r>
                <a:rPr lang="en-US" altLang="zh-CN" dirty="0"/>
                <a:t>)</a:t>
              </a:r>
              <a:r>
                <a:rPr lang="zh-CN" altLang="en-US" dirty="0"/>
                <a:t> 于</a:t>
              </a:r>
              <a:r>
                <a:rPr lang="en-US" altLang="zh-CN" dirty="0"/>
                <a:t>1983</a:t>
              </a:r>
              <a:r>
                <a:rPr lang="zh-CN" altLang="en-US" dirty="0"/>
                <a:t>年发起了“</a:t>
              </a:r>
              <a:r>
                <a:rPr lang="en-GB" altLang="zh-CN" dirty="0"/>
                <a:t>GNU</a:t>
              </a:r>
              <a:r>
                <a:rPr lang="zh-CN" altLang="en-GB" dirty="0"/>
                <a:t>（</a:t>
              </a:r>
              <a:r>
                <a:rPr lang="en-GB" altLang="zh-CN" dirty="0"/>
                <a:t>GNU’s Not Unix</a:t>
              </a:r>
              <a:r>
                <a:rPr lang="zh-CN" altLang="en-US" dirty="0"/>
                <a:t>的递归缩写）”计划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681026" y="2311351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81025" y="1942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1983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486444" y="1057247"/>
            <a:ext cx="3123187" cy="4364769"/>
            <a:chOff x="4594447" y="1748187"/>
            <a:chExt cx="2319822" cy="2926223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883416" y="1748187"/>
              <a:ext cx="1828549" cy="1614547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594447" y="3498277"/>
              <a:ext cx="2319822" cy="11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1989</a:t>
              </a:r>
              <a:r>
                <a:rPr lang="zh-CN" altLang="en-US" dirty="0"/>
                <a:t>年</a:t>
              </a:r>
              <a:r>
                <a:rPr lang="en-GB" altLang="zh-CN" dirty="0"/>
                <a:t>GNU</a:t>
              </a:r>
              <a:r>
                <a:rPr lang="zh-CN" altLang="en-US" dirty="0"/>
                <a:t>通用公共协议证书（</a:t>
              </a:r>
              <a:r>
                <a:rPr lang="en-GB" altLang="zh-CN" dirty="0"/>
                <a:t>GNU General Public License, GNU GPL</a:t>
              </a:r>
              <a:r>
                <a:rPr lang="zh-CN" altLang="en-GB" dirty="0"/>
                <a:t>），</a:t>
              </a:r>
              <a:r>
                <a:rPr lang="zh-CN" altLang="en-US" dirty="0"/>
                <a:t>创造性地提出了“反版权”（或“版权属左”，或“开权”，</a:t>
              </a:r>
              <a:r>
                <a:rPr lang="en-GB" altLang="zh-CN" dirty="0"/>
                <a:t>copyleft</a:t>
              </a:r>
              <a:r>
                <a:rPr lang="zh-CN" altLang="en-GB" dirty="0"/>
                <a:t>）</a:t>
              </a:r>
              <a:r>
                <a:rPr lang="zh-CN" altLang="en-US" dirty="0"/>
                <a:t>的概念。</a:t>
              </a:r>
              <a:endParaRPr kumimoji="1" lang="zh-CN" altLang="en-US" dirty="0"/>
            </a:p>
          </p:txBody>
        </p:sp>
      </p:grpSp>
      <p:sp>
        <p:nvSpPr>
          <p:cNvPr id="16" name="右箭头 15"/>
          <p:cNvSpPr/>
          <p:nvPr/>
        </p:nvSpPr>
        <p:spPr>
          <a:xfrm>
            <a:off x="7859751" y="2311351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59750" y="1942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1991</a:t>
            </a:r>
            <a:endParaRPr kumimoji="1"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8753990" y="1057245"/>
            <a:ext cx="3239865" cy="4087772"/>
            <a:chOff x="4507782" y="1748186"/>
            <a:chExt cx="2406487" cy="274052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64"/>
            <a:stretch>
              <a:fillRect/>
            </a:stretch>
          </p:blipFill>
          <p:spPr>
            <a:xfrm>
              <a:off x="5077139" y="1748186"/>
              <a:ext cx="1295011" cy="1611886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507782" y="3498277"/>
              <a:ext cx="2406487" cy="990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1995</a:t>
              </a:r>
              <a:r>
                <a:rPr lang="zh-CN" altLang="en-US" dirty="0"/>
                <a:t>年，林纳斯</a:t>
              </a:r>
              <a:r>
                <a:rPr lang="en-US" altLang="zh-CN" dirty="0"/>
                <a:t>·</a:t>
              </a:r>
              <a:r>
                <a:rPr lang="zh-CN" altLang="en-US" dirty="0"/>
                <a:t>本纳第克特</a:t>
              </a:r>
              <a:r>
                <a:rPr lang="en-US" altLang="zh-CN" dirty="0"/>
                <a:t>·</a:t>
              </a:r>
              <a:r>
                <a:rPr lang="zh-CN" altLang="en-US" dirty="0"/>
                <a:t>托瓦兹</a:t>
              </a:r>
              <a:r>
                <a:rPr lang="en-US" altLang="zh-CN" dirty="0"/>
                <a:t>(</a:t>
              </a:r>
              <a:r>
                <a:rPr lang="en-US" altLang="zh-CN" dirty="0">
                  <a:hlinkClick r:id="rId5"/>
                </a:rPr>
                <a:t>Linus Torvalds</a:t>
              </a:r>
              <a:r>
                <a:rPr lang="en-US" altLang="zh-CN" dirty="0"/>
                <a:t>)</a:t>
              </a:r>
              <a:r>
                <a:rPr lang="zh-CN" altLang="en-US" dirty="0"/>
                <a:t>发布了</a:t>
              </a:r>
              <a:r>
                <a:rPr lang="en-US" altLang="zh-CN" dirty="0">
                  <a:hlinkClick r:id="rId6"/>
                </a:rPr>
                <a:t>Linux</a:t>
              </a:r>
              <a:r>
                <a:rPr lang="zh-CN" altLang="en-US" dirty="0"/>
                <a:t>，并且加入了</a:t>
              </a:r>
              <a:r>
                <a:rPr lang="en-US" altLang="zh-CN" dirty="0"/>
                <a:t>GUN</a:t>
              </a:r>
              <a:r>
                <a:rPr lang="zh-CN" altLang="en-US" dirty="0"/>
                <a:t>，在无数优秀程序员的完善下，</a:t>
              </a:r>
              <a:r>
                <a:rPr lang="en-US" altLang="zh-CN" dirty="0"/>
                <a:t>Linux</a:t>
              </a:r>
              <a:r>
                <a:rPr lang="zh-CN" altLang="en-US" dirty="0"/>
                <a:t>使用越来越广泛。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6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459060" cy="420564"/>
            <a:chOff x="568442" y="319364"/>
            <a:chExt cx="2459060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361544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Linux-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众多的分支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96839" y="1196394"/>
            <a:ext cx="3123188" cy="3256129"/>
            <a:chOff x="1017434" y="1578965"/>
            <a:chExt cx="3283615" cy="21743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5" t="24874" r="37004" b="35437"/>
            <a:stretch>
              <a:fillRect/>
            </a:stretch>
          </p:blipFill>
          <p:spPr>
            <a:xfrm>
              <a:off x="1326018" y="1578965"/>
              <a:ext cx="2501429" cy="157889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017434" y="3321746"/>
              <a:ext cx="3283615" cy="43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Linux</a:t>
              </a:r>
              <a:r>
                <a:rPr lang="zh-CN" altLang="en-US" dirty="0"/>
                <a:t>经过多年的发展，已经拥有众多版本</a:t>
              </a:r>
              <a:endParaRPr kumimoji="1" lang="zh-CN" altLang="en-US" dirty="0"/>
            </a:p>
          </p:txBody>
        </p:sp>
      </p:grpSp>
      <p:sp>
        <p:nvSpPr>
          <p:cNvPr id="19" name="右箭头 18"/>
          <p:cNvSpPr/>
          <p:nvPr/>
        </p:nvSpPr>
        <p:spPr>
          <a:xfrm>
            <a:off x="3636534" y="2822340"/>
            <a:ext cx="671979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875483" y="1469832"/>
            <a:ext cx="6204893" cy="4272061"/>
            <a:chOff x="4883415" y="2024792"/>
            <a:chExt cx="3241447" cy="247217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883415" y="2024792"/>
              <a:ext cx="3241447" cy="1881417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44227" y="4063650"/>
              <a:ext cx="2319822" cy="43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以上一些常见的</a:t>
              </a:r>
              <a:r>
                <a:rPr lang="en-US" altLang="zh-CN" dirty="0"/>
                <a:t>Linux</a:t>
              </a:r>
              <a:r>
                <a:rPr lang="zh-CN" altLang="en-US" dirty="0"/>
                <a:t>发行版，比如阿里的服务器就是用</a:t>
              </a:r>
              <a:r>
                <a:rPr lang="en-US" altLang="zh-CN" dirty="0"/>
                <a:t>Centos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07722" y="332065"/>
            <a:ext cx="2749204" cy="420564"/>
            <a:chOff x="568442" y="319364"/>
            <a:chExt cx="2749204" cy="420565"/>
          </a:xfrm>
        </p:grpSpPr>
        <p:sp>
          <p:nvSpPr>
            <p:cNvPr id="14" name="文本框 23"/>
            <p:cNvSpPr txBox="1"/>
            <p:nvPr/>
          </p:nvSpPr>
          <p:spPr>
            <a:xfrm>
              <a:off x="665958" y="319364"/>
              <a:ext cx="265168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操作系统到底是什么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89034" y="2314545"/>
            <a:ext cx="848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操作系统简单来说就是管理计算机硬件资源和软件的计算机程序</a:t>
            </a:r>
            <a:endParaRPr kumimoji="1"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352509" y="3429000"/>
            <a:ext cx="9725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不同的操作系统有不同的管理方式，相对来说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兼容性非常强，只要满足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系统最低硬件条件，就都可以运行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操作系统。</a:t>
            </a:r>
            <a:endParaRPr kumimoji="1" lang="en-US" altLang="zh-CN" sz="2000" dirty="0"/>
          </a:p>
          <a:p>
            <a:pPr algn="ctr"/>
            <a:endParaRPr kumimoji="1" lang="en-US" altLang="zh-CN" sz="2000" dirty="0"/>
          </a:p>
          <a:p>
            <a:pPr algn="ctr"/>
            <a:r>
              <a:rPr kumimoji="1" lang="zh-CN" altLang="en-US" sz="2000" dirty="0"/>
              <a:t>并且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系统的补丁多采取自动更新的方式，因此只要系统能够上网就可以自动获得最新的硬件驱动。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3987255" y="1484442"/>
            <a:ext cx="4298496" cy="4093806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07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4</a:t>
            </a:r>
            <a:endParaRPr lang="zh-CN" altLang="en-US" sz="138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07335" y="2768267"/>
            <a:ext cx="26948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dist"/>
            <a:r>
              <a: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编程语言的发展</a:t>
            </a:r>
            <a:endParaRPr lang="zh-CN" altLang="en-US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7335" y="3446132"/>
            <a:ext cx="2694803" cy="1181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Victory </a:t>
            </a:r>
            <a:r>
              <a:rPr lang="en-US" altLang="zh-CN" sz="1200" dirty="0" err="1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won''t</a:t>
            </a:r>
            <a:r>
              <a:rPr lang="en-US" altLang="zh-CN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come to me unless I go to it. 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胜利不会自己过来，需要你主动追求。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r>
              <a:rPr lang="zh-CN" altLang="en-US" sz="1200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山不过来我过去</a:t>
            </a:r>
            <a:endParaRPr lang="en-US" altLang="zh-CN" sz="1200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61307" y="3291487"/>
            <a:ext cx="1571759" cy="400110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rgbClr val="59595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PART 04</a:t>
            </a:r>
            <a:endParaRPr lang="zh-CN" altLang="en-US" sz="2000" b="1" dirty="0">
              <a:solidFill>
                <a:srgbClr val="59595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2131915" y="2156731"/>
            <a:ext cx="2499277" cy="2380264"/>
          </a:xfrm>
          <a:prstGeom prst="pentagon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7721" y="332065"/>
            <a:ext cx="1378636" cy="420564"/>
            <a:chOff x="568442" y="319364"/>
            <a:chExt cx="1378637" cy="420565"/>
          </a:xfrm>
        </p:grpSpPr>
        <p:sp>
          <p:nvSpPr>
            <p:cNvPr id="13" name="文本框 23"/>
            <p:cNvSpPr txBox="1"/>
            <p:nvPr/>
          </p:nvSpPr>
          <p:spPr>
            <a:xfrm>
              <a:off x="665958" y="319364"/>
              <a:ext cx="128112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纸带打孔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" b="8192"/>
          <a:stretch>
            <a:fillRect/>
          </a:stretch>
        </p:blipFill>
        <p:spPr>
          <a:xfrm>
            <a:off x="307720" y="812242"/>
            <a:ext cx="6018652" cy="44189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1" y="1155320"/>
            <a:ext cx="6249770" cy="47998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28" y="1626781"/>
            <a:ext cx="7647719" cy="47998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528313" y="1421842"/>
            <a:ext cx="21866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最开始没有编程语言，人们把要计算的内容都换成</a:t>
            </a:r>
            <a:r>
              <a:rPr kumimoji="1" lang="en-US" altLang="zh-CN" dirty="0"/>
              <a:t>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，然后在纸带上打孔来表示</a:t>
            </a:r>
            <a:r>
              <a:rPr kumimoji="1" lang="en-US" altLang="zh-CN" dirty="0"/>
              <a:t>0</a:t>
            </a:r>
            <a:r>
              <a:rPr kumimoji="1" lang="zh-CN" altLang="en-US" dirty="0"/>
              <a:t>或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，让计算机读取纸带来输入。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  同样计算机计算出的结果也同样的方式来输出，然后由专人来翻译成人能够读懂的语言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7720" y="332065"/>
            <a:ext cx="2898283" cy="420564"/>
            <a:chOff x="568442" y="319364"/>
            <a:chExt cx="2898299" cy="420565"/>
          </a:xfrm>
        </p:grpSpPr>
        <p:sp>
          <p:nvSpPr>
            <p:cNvPr id="13" name="文本框 23"/>
            <p:cNvSpPr txBox="1"/>
            <p:nvPr/>
          </p:nvSpPr>
          <p:spPr>
            <a:xfrm>
              <a:off x="665958" y="319364"/>
              <a:ext cx="280078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代码女神</a:t>
              </a:r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-BUG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的诞生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23" name="文本框 22"/>
          <p:cNvSpPr txBox="1"/>
          <p:nvPr/>
        </p:nvSpPr>
        <p:spPr>
          <a:xfrm>
            <a:off x="9528313" y="1421842"/>
            <a:ext cx="1972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</a:t>
            </a:r>
            <a:r>
              <a:rPr kumimoji="1" lang="en-US" altLang="zh-CN" dirty="0"/>
              <a:t>1946</a:t>
            </a:r>
            <a:r>
              <a:rPr kumimoji="1" lang="zh-CN" altLang="en-US" dirty="0"/>
              <a:t>年，霍普</a:t>
            </a:r>
            <a:r>
              <a:rPr lang="zh-CN" altLang="en-US" dirty="0"/>
              <a:t>开始参加哈佛大学组织研发的 “马克二号”计算机。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1947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日，霍普发现一个虫子</a:t>
            </a:r>
            <a:r>
              <a:rPr lang="en-US" altLang="zh-CN" dirty="0"/>
              <a:t>(bug)</a:t>
            </a:r>
            <a:r>
              <a:rPr lang="zh-CN" altLang="en-US" dirty="0"/>
              <a:t>导致继电器失效，从而造成计算机结果不符。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 从此之后，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伴随着每个程序员！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687359" y="1012977"/>
            <a:ext cx="5653457" cy="5845023"/>
            <a:chOff x="3206003" y="859506"/>
            <a:chExt cx="5653457" cy="58450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9" r="11333"/>
            <a:stretch>
              <a:fillRect/>
            </a:stretch>
          </p:blipFill>
          <p:spPr>
            <a:xfrm>
              <a:off x="3206003" y="859506"/>
              <a:ext cx="5653457" cy="5138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4923243" y="6058198"/>
              <a:ext cx="2345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hlinkClick r:id="rId2"/>
                </a:rPr>
                <a:t>葛丽丝</a:t>
              </a:r>
              <a:r>
                <a:rPr kumimoji="1" lang="en-US" altLang="zh-CN" dirty="0">
                  <a:hlinkClick r:id="rId2"/>
                </a:rPr>
                <a:t>·</a:t>
              </a:r>
              <a:r>
                <a:rPr kumimoji="1" lang="zh-CN" altLang="en-US" dirty="0">
                  <a:hlinkClick r:id="rId2"/>
                </a:rPr>
                <a:t>穆雷</a:t>
              </a:r>
              <a:r>
                <a:rPr kumimoji="1" lang="en-US" altLang="zh-CN" dirty="0">
                  <a:hlinkClick r:id="rId2"/>
                </a:rPr>
                <a:t>·</a:t>
              </a:r>
              <a:r>
                <a:rPr kumimoji="1" lang="zh-CN" altLang="en-US" dirty="0">
                  <a:hlinkClick r:id="rId2"/>
                </a:rPr>
                <a:t>霍普</a:t>
              </a:r>
              <a:endParaRPr kumimoji="1" lang="en-US" altLang="zh-CN" dirty="0"/>
            </a:p>
            <a:p>
              <a:pPr algn="ctr"/>
              <a:r>
                <a:rPr kumimoji="1" lang="en-GB" altLang="zh-CN" dirty="0"/>
                <a:t>Grace Murray Hopper</a:t>
              </a:r>
              <a:endParaRPr kumimoji="1" lang="zh-CN" altLang="en-US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9" y="1107838"/>
            <a:ext cx="6012581" cy="473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 L -2.29167E-6 -2.59259E-6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07721" y="332065"/>
            <a:ext cx="3023317" cy="420564"/>
            <a:chOff x="568442" y="319364"/>
            <a:chExt cx="3023319" cy="420565"/>
          </a:xfrm>
        </p:grpSpPr>
        <p:sp>
          <p:nvSpPr>
            <p:cNvPr id="12" name="文本框 23"/>
            <p:cNvSpPr txBox="1"/>
            <p:nvPr/>
          </p:nvSpPr>
          <p:spPr>
            <a:xfrm>
              <a:off x="665958" y="319364"/>
              <a:ext cx="292580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编程语言大致演进过程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cxnSp>
        <p:nvCxnSpPr>
          <p:cNvPr id="3" name="直线箭头连接符 2"/>
          <p:cNvCxnSpPr/>
          <p:nvPr/>
        </p:nvCxnSpPr>
        <p:spPr>
          <a:xfrm>
            <a:off x="141668" y="3465513"/>
            <a:ext cx="11745532" cy="0"/>
          </a:xfrm>
          <a:prstGeom prst="straightConnector1">
            <a:avLst/>
          </a:prstGeom>
          <a:ln w="2476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0325" y="3254584"/>
            <a:ext cx="421900" cy="421858"/>
            <a:chOff x="304800" y="3139225"/>
            <a:chExt cx="583013" cy="579549"/>
          </a:xfrm>
        </p:grpSpPr>
        <p:sp>
          <p:nvSpPr>
            <p:cNvPr id="6" name="椭圆 5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泪珠形 7"/>
          <p:cNvSpPr/>
          <p:nvPr/>
        </p:nvSpPr>
        <p:spPr>
          <a:xfrm rot="8113263">
            <a:off x="735692" y="2742926"/>
            <a:ext cx="302188" cy="29444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1605" y="160238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1959</a:t>
            </a:r>
            <a:r>
              <a:rPr kumimoji="1" lang="zh-CN" altLang="en-US" dirty="0"/>
              <a:t>年，霍普在之前的基础上再次发明了</a:t>
            </a:r>
            <a:r>
              <a:rPr kumimoji="1" lang="en-US" altLang="zh-CN" dirty="0"/>
              <a:t>COBL</a:t>
            </a:r>
            <a:endParaRPr kumimoji="1"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950405" y="3254584"/>
            <a:ext cx="421900" cy="421858"/>
            <a:chOff x="304800" y="3139225"/>
            <a:chExt cx="583013" cy="579549"/>
          </a:xfrm>
        </p:grpSpPr>
        <p:sp>
          <p:nvSpPr>
            <p:cNvPr id="25" name="椭圆 24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泪珠形 26"/>
          <p:cNvSpPr/>
          <p:nvPr/>
        </p:nvSpPr>
        <p:spPr>
          <a:xfrm rot="18908045">
            <a:off x="2010259" y="3891645"/>
            <a:ext cx="302188" cy="29444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46953" y="452919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1973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语言发明</a:t>
            </a:r>
            <a:endParaRPr kumimoji="1"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450015" y="3254584"/>
            <a:ext cx="421900" cy="421858"/>
            <a:chOff x="304800" y="3139225"/>
            <a:chExt cx="583013" cy="579549"/>
          </a:xfrm>
        </p:grpSpPr>
        <p:sp>
          <p:nvSpPr>
            <p:cNvPr id="39" name="椭圆 38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泪珠形 40"/>
          <p:cNvSpPr/>
          <p:nvPr/>
        </p:nvSpPr>
        <p:spPr>
          <a:xfrm rot="8113263">
            <a:off x="3515382" y="2742926"/>
            <a:ext cx="302188" cy="29444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901295" y="160238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1978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SQL</a:t>
            </a:r>
            <a:r>
              <a:rPr kumimoji="1" lang="zh-CN" altLang="en-US" dirty="0"/>
              <a:t>发明和确立标准</a:t>
            </a:r>
            <a:endParaRPr kumimoji="1"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820649" y="3254584"/>
            <a:ext cx="421900" cy="421858"/>
            <a:chOff x="304800" y="3139225"/>
            <a:chExt cx="583013" cy="579549"/>
          </a:xfrm>
        </p:grpSpPr>
        <p:sp>
          <p:nvSpPr>
            <p:cNvPr id="44" name="椭圆 43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泪珠形 45"/>
          <p:cNvSpPr/>
          <p:nvPr/>
        </p:nvSpPr>
        <p:spPr>
          <a:xfrm rot="18908045">
            <a:off x="4880503" y="3891645"/>
            <a:ext cx="302188" cy="29444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117197" y="452919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1983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发明</a:t>
            </a:r>
            <a:endParaRPr kumimoji="1"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6356525" y="3254584"/>
            <a:ext cx="421900" cy="421858"/>
            <a:chOff x="304800" y="3139225"/>
            <a:chExt cx="583013" cy="579549"/>
          </a:xfrm>
        </p:grpSpPr>
        <p:sp>
          <p:nvSpPr>
            <p:cNvPr id="49" name="椭圆 48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1" name="泪珠形 50"/>
          <p:cNvSpPr/>
          <p:nvPr/>
        </p:nvSpPr>
        <p:spPr>
          <a:xfrm rot="8113263">
            <a:off x="6421735" y="2745130"/>
            <a:ext cx="296991" cy="29185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807805" y="160238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1991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发明</a:t>
            </a:r>
            <a:endParaRPr kumimoji="1"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7755435" y="3254584"/>
            <a:ext cx="421900" cy="421858"/>
            <a:chOff x="304800" y="3139225"/>
            <a:chExt cx="583013" cy="579549"/>
          </a:xfrm>
        </p:grpSpPr>
        <p:sp>
          <p:nvSpPr>
            <p:cNvPr id="54" name="椭圆 53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6" name="泪珠形 55"/>
          <p:cNvSpPr/>
          <p:nvPr/>
        </p:nvSpPr>
        <p:spPr>
          <a:xfrm rot="18908045">
            <a:off x="7816790" y="3892265"/>
            <a:ext cx="299186" cy="29746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051983" y="452919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1995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发明</a:t>
            </a:r>
            <a:endParaRPr kumimoji="1" lang="zh-CN" altLang="en-US" dirty="0"/>
          </a:p>
        </p:txBody>
      </p:sp>
      <p:grpSp>
        <p:nvGrpSpPr>
          <p:cNvPr id="58" name="组合 57"/>
          <p:cNvGrpSpPr/>
          <p:nvPr/>
        </p:nvGrpSpPr>
        <p:grpSpPr>
          <a:xfrm>
            <a:off x="9271009" y="3254584"/>
            <a:ext cx="421900" cy="421858"/>
            <a:chOff x="304800" y="3139225"/>
            <a:chExt cx="583013" cy="579549"/>
          </a:xfrm>
        </p:grpSpPr>
        <p:sp>
          <p:nvSpPr>
            <p:cNvPr id="59" name="椭圆 58"/>
            <p:cNvSpPr/>
            <p:nvPr/>
          </p:nvSpPr>
          <p:spPr>
            <a:xfrm>
              <a:off x="304800" y="3139225"/>
              <a:ext cx="583013" cy="579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82487" y="3218108"/>
              <a:ext cx="427637" cy="4217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1" name="泪珠形 60"/>
          <p:cNvSpPr/>
          <p:nvPr/>
        </p:nvSpPr>
        <p:spPr>
          <a:xfrm rot="8113263">
            <a:off x="9336219" y="2745130"/>
            <a:ext cx="296991" cy="29185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722289" y="160238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1995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12</a:t>
            </a:r>
            <a:r>
              <a:rPr kumimoji="1" lang="zh-CN" altLang="en-US" dirty="0"/>
              <a:t>月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发明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7" grpId="0" animBg="1"/>
      <p:bldP spid="28" grpId="0"/>
      <p:bldP spid="41" grpId="0" animBg="1"/>
      <p:bldP spid="42" grpId="0"/>
      <p:bldP spid="46" grpId="0" animBg="1"/>
      <p:bldP spid="47" grpId="0"/>
      <p:bldP spid="51" grpId="0" animBg="1"/>
      <p:bldP spid="52" grpId="0"/>
      <p:bldP spid="56" grpId="0" animBg="1"/>
      <p:bldP spid="57" grpId="0"/>
      <p:bldP spid="61" grpId="0" animBg="1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21" y="332065"/>
            <a:ext cx="1926863" cy="420564"/>
            <a:chOff x="568442" y="319364"/>
            <a:chExt cx="1926864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82934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早期计算工具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3" y="1291459"/>
            <a:ext cx="4347779" cy="2893990"/>
          </a:xfrm>
          <a:prstGeom prst="rect">
            <a:avLst/>
          </a:prstGeom>
        </p:spPr>
      </p:pic>
      <p:sp>
        <p:nvSpPr>
          <p:cNvPr id="25" name="文本框 76"/>
          <p:cNvSpPr/>
          <p:nvPr/>
        </p:nvSpPr>
        <p:spPr>
          <a:xfrm>
            <a:off x="1397759" y="4608021"/>
            <a:ext cx="2974544" cy="1092572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lvl="0" algn="ctr" eaLnBrk="1" hangingPunct="1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算盘是中国非常古老的计算工具。 往往只有在学习速算时会用到珠算。</a:t>
            </a:r>
            <a:endParaRPr lang="zh-CN" altLang="en-US" sz="135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46" y="1290440"/>
            <a:ext cx="3857295" cy="2892971"/>
          </a:xfrm>
          <a:prstGeom prst="rect">
            <a:avLst/>
          </a:prstGeom>
        </p:spPr>
      </p:pic>
      <p:sp>
        <p:nvSpPr>
          <p:cNvPr id="27" name="文本框 76"/>
          <p:cNvSpPr/>
          <p:nvPr/>
        </p:nvSpPr>
        <p:spPr>
          <a:xfrm>
            <a:off x="7449788" y="4608021"/>
            <a:ext cx="3071067" cy="1092572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lvl="0"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手摇计算机是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1878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年由一位在俄国工作的瑞典发明家奥涅尔制造的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07721" y="332065"/>
            <a:ext cx="2691668" cy="420564"/>
            <a:chOff x="568442" y="319364"/>
            <a:chExt cx="2691671" cy="420565"/>
          </a:xfrm>
        </p:grpSpPr>
        <p:sp>
          <p:nvSpPr>
            <p:cNvPr id="30" name="文本框 23"/>
            <p:cNvSpPr txBox="1"/>
            <p:nvPr/>
          </p:nvSpPr>
          <p:spPr>
            <a:xfrm>
              <a:off x="665958" y="319364"/>
              <a:ext cx="193110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Python</a:t>
              </a:r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的诞生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496249" y="378977"/>
              <a:ext cx="763864" cy="297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35" dirty="0">
                  <a:solidFill>
                    <a:srgbClr val="262626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Python</a:t>
              </a:r>
              <a:endParaRPr lang="zh-CN" altLang="en-US" sz="1335" dirty="0">
                <a:solidFill>
                  <a:srgbClr val="262626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9"/>
          <a:stretch>
            <a:fillRect/>
          </a:stretch>
        </p:blipFill>
        <p:spPr>
          <a:xfrm>
            <a:off x="460176" y="1555707"/>
            <a:ext cx="3101662" cy="41668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93741" y="5819991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hlinkClick r:id="rId2"/>
              </a:rPr>
              <a:t>吉多</a:t>
            </a:r>
            <a:r>
              <a:rPr kumimoji="1" lang="en-US" altLang="zh-CN" dirty="0">
                <a:hlinkClick r:id="rId2"/>
              </a:rPr>
              <a:t>·</a:t>
            </a:r>
            <a:r>
              <a:rPr kumimoji="1" lang="zh-CN" altLang="en-US" dirty="0">
                <a:hlinkClick r:id="rId2"/>
              </a:rPr>
              <a:t>范罗苏姆</a:t>
            </a:r>
            <a:endParaRPr kumimoji="1" lang="en-US" altLang="zh-CN" dirty="0"/>
          </a:p>
          <a:p>
            <a:pPr algn="ctr"/>
            <a:r>
              <a:rPr lang="en-GB" altLang="zh-CN" dirty="0"/>
              <a:t>Guido van Rossum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208612" y="1555707"/>
            <a:ext cx="730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之前，</a:t>
            </a:r>
            <a:r>
              <a:rPr kumimoji="1" lang="zh-CN" altLang="en-US"/>
              <a:t>开发者需要像机器</a:t>
            </a:r>
            <a:r>
              <a:rPr kumimoji="1" lang="zh-CN" altLang="en-US" dirty="0"/>
              <a:t>一样去思考，然后再去写代码，这就意味者开发者需要先自己理清逻辑思路，然后再去翻译成机器能够看懂的代码，整个过程十分的痛苦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4208612" y="2949262"/>
            <a:ext cx="73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同样的，吉多</a:t>
            </a:r>
            <a:r>
              <a:rPr kumimoji="1" lang="en-US" altLang="zh-CN" dirty="0"/>
              <a:t>·</a:t>
            </a:r>
            <a:r>
              <a:rPr kumimoji="1" lang="zh-CN" altLang="en-US" dirty="0"/>
              <a:t>范罗苏姆 也是十分生气，逻辑很清晰，但是编程要编个一整天，因此决定要自己写个编程语言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208612" y="4065818"/>
            <a:ext cx="730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最先启发他的是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本质是调用命令，不是一个真正的编程语言，后面他接触了</a:t>
            </a:r>
            <a:r>
              <a:rPr kumimoji="1" lang="en-US" altLang="zh-CN" dirty="0"/>
              <a:t>ABC</a:t>
            </a:r>
            <a:r>
              <a:rPr kumimoji="1" lang="zh-CN" altLang="en-US" dirty="0"/>
              <a:t>语言，其目标“让用户感觉更好”让他非常喜欢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4208612" y="5219826"/>
            <a:ext cx="73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1989</a:t>
            </a:r>
            <a:r>
              <a:rPr kumimoji="1" lang="zh-CN" altLang="en-US" dirty="0"/>
              <a:t>年圣诞节，</a:t>
            </a:r>
            <a:r>
              <a:rPr kumimoji="1" lang="en-US" altLang="zh-CN" dirty="0"/>
              <a:t>Guido</a:t>
            </a:r>
            <a:r>
              <a:rPr kumimoji="1" lang="zh-CN" altLang="en-US" dirty="0"/>
              <a:t>觉得圣诞节过于无聊，加上时间充裕，便开始着手写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，与</a:t>
            </a:r>
            <a:r>
              <a:rPr kumimoji="1" lang="en-US" altLang="zh-CN" dirty="0"/>
              <a:t>1991</a:t>
            </a:r>
            <a:r>
              <a:rPr kumimoji="1" lang="zh-CN" altLang="en-US" dirty="0"/>
              <a:t>年发布第一个正式版。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39" grpId="0"/>
      <p:bldP spid="40" grpId="0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07721" y="332065"/>
            <a:ext cx="3297431" cy="420564"/>
            <a:chOff x="568442" y="319364"/>
            <a:chExt cx="3297434" cy="420565"/>
          </a:xfrm>
        </p:grpSpPr>
        <p:sp>
          <p:nvSpPr>
            <p:cNvPr id="30" name="文本框 23"/>
            <p:cNvSpPr txBox="1"/>
            <p:nvPr/>
          </p:nvSpPr>
          <p:spPr>
            <a:xfrm>
              <a:off x="665958" y="319364"/>
              <a:ext cx="3199918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编译型语言和解释型语言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3" name="矩形 12"/>
          <p:cNvSpPr/>
          <p:nvPr/>
        </p:nvSpPr>
        <p:spPr>
          <a:xfrm>
            <a:off x="881687" y="1285963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编译型语言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881685" y="1649335"/>
            <a:ext cx="4450711" cy="144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编译工具先将程序编译成机器认识的可执行文件，（比如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Windows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exe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文件，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下的二进制可执行文件），之后运行时直接运行编译后的文件，因此一般来说编译型语言执行速度较高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常见的编译型语言有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：C/C++、Java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71206" y="1285962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解释型语言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7071206" y="1649335"/>
            <a:ext cx="3439581" cy="8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解释型语言是运行时翻译，执行一条语句就立即翻译一条，而且每次执行程序都需要进行解释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25950" y="3395593"/>
            <a:ext cx="3310963" cy="59275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dirty="0"/>
              <a:t>#include   &lt;</a:t>
            </a:r>
            <a:r>
              <a:rPr kumimoji="1" lang="en-US" altLang="en-US" dirty="0" err="1"/>
              <a:t>stdio.h</a:t>
            </a:r>
            <a:r>
              <a:rPr kumimoji="1" lang="en-US" altLang="en-US" dirty="0"/>
              <a:t>&gt;   //</a:t>
            </a:r>
            <a:r>
              <a:rPr kumimoji="1" lang="en-US" altLang="zh-CN" dirty="0"/>
              <a:t>C</a:t>
            </a:r>
            <a:r>
              <a:rPr kumimoji="1" lang="zh-CN" altLang="en-US" dirty="0"/>
              <a:t>代码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325950" y="4538820"/>
            <a:ext cx="3310963" cy="1438555"/>
          </a:xfrm>
          <a:prstGeom prst="rect">
            <a:avLst/>
          </a:prstGeom>
          <a:solidFill>
            <a:srgbClr val="8D86BA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运行时运行</a:t>
            </a:r>
            <a:r>
              <a:rPr kumimoji="1" lang="en-US" altLang="en-US" dirty="0"/>
              <a:t> .out</a:t>
            </a:r>
            <a:r>
              <a:rPr kumimoji="1" lang="zh-CN" altLang="en-US" dirty="0"/>
              <a:t>等文件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1407516" y="4729808"/>
            <a:ext cx="2597727" cy="48590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.o/.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/.out  </a:t>
            </a:r>
            <a:r>
              <a:rPr kumimoji="1" lang="zh-CN" altLang="en-US" dirty="0"/>
              <a:t>等文件</a:t>
            </a:r>
            <a:endParaRPr kumimoji="1" lang="zh-CN" altLang="en-US" dirty="0"/>
          </a:p>
        </p:txBody>
      </p:sp>
      <p:sp>
        <p:nvSpPr>
          <p:cNvPr id="20" name="右弧形箭头 19"/>
          <p:cNvSpPr/>
          <p:nvPr/>
        </p:nvSpPr>
        <p:spPr>
          <a:xfrm>
            <a:off x="633634" y="3560999"/>
            <a:ext cx="692316" cy="1545589"/>
          </a:xfrm>
          <a:prstGeom prst="curvedRightArrow">
            <a:avLst/>
          </a:prstGeom>
          <a:ln>
            <a:solidFill>
              <a:srgbClr val="8D86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3634" y="4033711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071206" y="3396319"/>
            <a:ext cx="3590233" cy="1886322"/>
          </a:xfrm>
          <a:prstGeom prst="rect">
            <a:avLst/>
          </a:prstGeom>
          <a:solidFill>
            <a:srgbClr val="8D86BA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运行时运行</a:t>
            </a:r>
            <a:r>
              <a:rPr kumimoji="1" lang="en-US" altLang="en-US" dirty="0"/>
              <a:t> .py</a:t>
            </a:r>
            <a:r>
              <a:rPr kumimoji="1" lang="zh-CN" altLang="en-US" dirty="0"/>
              <a:t>文件</a:t>
            </a:r>
            <a:endParaRPr kumimoji="1"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7302212" y="3560999"/>
            <a:ext cx="3208575" cy="77279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print(‘hello’)</a:t>
            </a:r>
            <a:endParaRPr kumimoji="1" lang="en-US" altLang="en-US" dirty="0"/>
          </a:p>
          <a:p>
            <a:pPr algn="ctr"/>
            <a:r>
              <a:rPr kumimoji="1" lang="en-US" altLang="zh-CN" dirty="0"/>
              <a:t>#python </a:t>
            </a:r>
            <a:r>
              <a:rPr kumimoji="1" lang="zh-CN" altLang="en-US" dirty="0"/>
              <a:t>代码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88793" y="3021914"/>
            <a:ext cx="506032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经典综艺体简" panose="02010609000101010101" pitchFamily="49" charset="-122"/>
                <a:sym typeface="FZHei-B01S" panose="02010601030101010101" pitchFamily="2" charset="-122"/>
              </a:rPr>
              <a:t>感谢您的观看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经典综艺体简" panose="02010609000101010101" pitchFamily="49" charset="-122"/>
              <a:sym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4462" y="2520315"/>
            <a:ext cx="449579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dist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码趣教育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预科班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正式开始前的准备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5917" y="2520315"/>
            <a:ext cx="355854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2020</a:t>
            </a:r>
            <a:endParaRPr lang="zh-CN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7540" y="3814466"/>
            <a:ext cx="324626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Creating an extraordinary future.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53460" y="4742784"/>
            <a:ext cx="1765300" cy="316802"/>
            <a:chOff x="1244534" y="3522134"/>
            <a:chExt cx="1765300" cy="316802"/>
          </a:xfrm>
          <a:solidFill>
            <a:srgbClr val="595959"/>
          </a:solidFill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61819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>
                  <a:solidFill>
                    <a:schemeClr val="accent2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讲师：一个</a:t>
              </a:r>
              <a:endParaRPr lang="zh-CN" altLang="en-US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21" y="332065"/>
            <a:ext cx="1652750" cy="420564"/>
            <a:chOff x="568442" y="319364"/>
            <a:chExt cx="1652752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555236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真空电子管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25" name="文本框 76"/>
          <p:cNvSpPr/>
          <p:nvPr/>
        </p:nvSpPr>
        <p:spPr>
          <a:xfrm>
            <a:off x="8129826" y="2393861"/>
            <a:ext cx="3501880" cy="181506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lvl="0" algn="ctr" eaLnBrk="1" hangingPunct="1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电的发明与应用带来了第二次工业革命，各个行业都出现了各种电力设备，而很多电力设备中都少不了了真空电子管。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" y="1200719"/>
            <a:ext cx="7384750" cy="4204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812165"/>
            <a:ext cx="7385685" cy="4919980"/>
          </a:xfrm>
          <a:prstGeom prst="rect">
            <a:avLst/>
          </a:prstGeom>
        </p:spPr>
      </p:pic>
      <p:sp>
        <p:nvSpPr>
          <p:cNvPr id="10" name="文本框 76"/>
          <p:cNvSpPr/>
          <p:nvPr/>
        </p:nvSpPr>
        <p:spPr>
          <a:xfrm>
            <a:off x="8306172" y="4230690"/>
            <a:ext cx="3325534" cy="7312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lvl="0" algn="ctr" eaLnBrk="1" hangingPunct="1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利用真空电子管而发明的收音机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21" y="332065"/>
            <a:ext cx="2200977" cy="420564"/>
            <a:chOff x="568442" y="319364"/>
            <a:chExt cx="2200979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210346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真空电子管发明</a:t>
              </a:r>
              <a:endParaRPr lang="zh-CN" altLang="en-US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25" name="文本框 76"/>
          <p:cNvSpPr/>
          <p:nvPr/>
        </p:nvSpPr>
        <p:spPr>
          <a:xfrm>
            <a:off x="3543855" y="4921550"/>
            <a:ext cx="4900721" cy="181506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爱迪生研究灯泡时发现，在金属片和灯丝之间加上电压，即使金属片和灯丝没有接触，但是他们之间还是会产生电流，机智的爱迪生立马把这个发现注册了专利，并取名“爱迪生效应”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86" y="932984"/>
            <a:ext cx="7073057" cy="3988566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307720" y="948144"/>
            <a:ext cx="3308323" cy="1109197"/>
          </a:xfrm>
          <a:prstGeom prst="wedgeEllipseCallout">
            <a:avLst/>
          </a:prstGeom>
          <a:ln>
            <a:solidFill>
              <a:schemeClr val="accent3"/>
            </a:solidFill>
          </a:ln>
          <a:scene3d>
            <a:camera prst="orthographicFront">
              <a:rot lat="0" lon="10800000" rev="0"/>
            </a:camera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flatTx/>
          </a:bodyPr>
          <a:lstStyle/>
          <a:p>
            <a:pPr algn="ctr"/>
            <a:r>
              <a:rPr kumimoji="1" lang="zh-CN" altLang="en-US" dirty="0"/>
              <a:t>又是我，颤抖吧少年</a:t>
            </a:r>
            <a:endParaRPr kumimoji="1"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7547213" y="222990"/>
            <a:ext cx="3967059" cy="141998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灯泡让我名利双收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20" y="332065"/>
            <a:ext cx="1378636" cy="420564"/>
            <a:chOff x="568442" y="319364"/>
            <a:chExt cx="1378637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28112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尖端放电</a:t>
              </a:r>
              <a:endParaRPr lang="en-US" altLang="zh-CN" sz="2135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25" name="文本框 76"/>
          <p:cNvSpPr/>
          <p:nvPr/>
        </p:nvSpPr>
        <p:spPr>
          <a:xfrm>
            <a:off x="3543855" y="4921550"/>
            <a:ext cx="4900721" cy="181506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这种电流效应以及相关的类似现象应用在生活中，给日常生活带来极大的方便。当然需要小心的地方也是有的，比如高压电附近还是不能放风筝的。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9796" y="932984"/>
            <a:ext cx="5988837" cy="3988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20" y="332065"/>
            <a:ext cx="1378636" cy="420564"/>
            <a:chOff x="568442" y="319364"/>
            <a:chExt cx="1378637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1281121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信号放大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5" y="1794185"/>
            <a:ext cx="2440188" cy="24401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1769095"/>
            <a:ext cx="2465278" cy="24652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912" y="1781640"/>
            <a:ext cx="2465278" cy="2465278"/>
          </a:xfrm>
          <a:prstGeom prst="rect">
            <a:avLst/>
          </a:prstGeom>
        </p:spPr>
      </p:pic>
      <p:sp>
        <p:nvSpPr>
          <p:cNvPr id="17" name="文本框 76"/>
          <p:cNvSpPr/>
          <p:nvPr/>
        </p:nvSpPr>
        <p:spPr>
          <a:xfrm>
            <a:off x="4697413" y="4378625"/>
            <a:ext cx="2797174" cy="464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100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米内清清楚楚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sp>
        <p:nvSpPr>
          <p:cNvPr id="18" name="文本框 76"/>
          <p:cNvSpPr/>
          <p:nvPr/>
        </p:nvSpPr>
        <p:spPr>
          <a:xfrm>
            <a:off x="8836964" y="4378625"/>
            <a:ext cx="2797174" cy="464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500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米外不明所以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07719" y="332065"/>
            <a:ext cx="2749204" cy="420564"/>
            <a:chOff x="568442" y="319364"/>
            <a:chExt cx="2749218" cy="420565"/>
          </a:xfrm>
        </p:grpSpPr>
        <p:sp>
          <p:nvSpPr>
            <p:cNvPr id="22" name="文本框 23"/>
            <p:cNvSpPr txBox="1"/>
            <p:nvPr/>
          </p:nvSpPr>
          <p:spPr>
            <a:xfrm>
              <a:off x="665958" y="319364"/>
              <a:ext cx="2651702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5" dirty="0">
                  <a:solidFill>
                    <a:schemeClr val="bg2">
                      <a:lumMod val="7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电子管信号放大原理</a:t>
              </a:r>
              <a:endParaRPr lang="en-US" altLang="zh-CN" sz="2135" dirty="0">
                <a:solidFill>
                  <a:schemeClr val="bg2">
                    <a:lumMod val="7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6200000" flipH="1" flipV="1">
              <a:off x="492508" y="454911"/>
              <a:ext cx="304323" cy="152455"/>
            </a:xfrm>
            <a:prstGeom prst="triangle">
              <a:avLst/>
            </a:prstGeom>
            <a:solidFill>
              <a:schemeClr val="tx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24346" y="6589113"/>
            <a:ext cx="27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/>
              <a:t>图片来自网络，如果侵犯您的权利请联系我们删除</a:t>
            </a:r>
            <a:endParaRPr kumimoji="1" lang="zh-CN" altLang="en-US" sz="900" dirty="0"/>
          </a:p>
        </p:txBody>
      </p:sp>
      <p:sp>
        <p:nvSpPr>
          <p:cNvPr id="17" name="文本框 76"/>
          <p:cNvSpPr/>
          <p:nvPr/>
        </p:nvSpPr>
        <p:spPr>
          <a:xfrm>
            <a:off x="213488" y="4946639"/>
            <a:ext cx="2797174" cy="464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阳极发射电子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sp>
        <p:nvSpPr>
          <p:cNvPr id="5" name="流程 4"/>
          <p:cNvSpPr/>
          <p:nvPr/>
        </p:nvSpPr>
        <p:spPr>
          <a:xfrm>
            <a:off x="1330777" y="1071562"/>
            <a:ext cx="397076" cy="36718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76"/>
          <p:cNvSpPr/>
          <p:nvPr/>
        </p:nvSpPr>
        <p:spPr>
          <a:xfrm>
            <a:off x="4498875" y="4963166"/>
            <a:ext cx="2797174" cy="464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栅极是上有标准电压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sp>
        <p:nvSpPr>
          <p:cNvPr id="15" name="流程 14"/>
          <p:cNvSpPr/>
          <p:nvPr/>
        </p:nvSpPr>
        <p:spPr>
          <a:xfrm>
            <a:off x="5698924" y="1071562"/>
            <a:ext cx="397076" cy="3671888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76"/>
          <p:cNvSpPr/>
          <p:nvPr/>
        </p:nvSpPr>
        <p:spPr>
          <a:xfrm>
            <a:off x="8550908" y="4946639"/>
            <a:ext cx="2797174" cy="464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1779" tIns="60891" rIns="121779" bIns="60891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  <a:sym typeface="FZHei-B01S" panose="02010601030101010101" pitchFamily="2" charset="-122"/>
              </a:rPr>
              <a:t>阴极接受电子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iti SC Medium" pitchFamily="2" charset="-128"/>
              <a:ea typeface="Heiti SC Medium" pitchFamily="2" charset="-128"/>
              <a:sym typeface="FZHei-B01S" panose="02010601030101010101" pitchFamily="2" charset="-122"/>
            </a:endParaRPr>
          </a:p>
        </p:txBody>
      </p:sp>
      <p:sp>
        <p:nvSpPr>
          <p:cNvPr id="19" name="流程 18"/>
          <p:cNvSpPr/>
          <p:nvPr/>
        </p:nvSpPr>
        <p:spPr>
          <a:xfrm>
            <a:off x="9750957" y="1071562"/>
            <a:ext cx="397076" cy="3671888"/>
          </a:xfrm>
          <a:prstGeom prst="flowChart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056923" y="2085463"/>
                <a:ext cx="1115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23" y="2085463"/>
                <a:ext cx="1115681" cy="5847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2191769" y="2931235"/>
            <a:ext cx="3043238" cy="32861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096772" y="2404038"/>
                <a:ext cx="1115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72" y="2404038"/>
                <a:ext cx="1115681" cy="5847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5" name="右箭头 24"/>
          <p:cNvSpPr/>
          <p:nvPr/>
        </p:nvSpPr>
        <p:spPr>
          <a:xfrm>
            <a:off x="6431088" y="2931235"/>
            <a:ext cx="3043238" cy="32861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7111260" y="1805488"/>
                <a:ext cx="1115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60" y="1805488"/>
                <a:ext cx="1115681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7968531" y="2404038"/>
                <a:ext cx="1115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31" y="2404038"/>
                <a:ext cx="1115681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8075787" y="1909799"/>
                <a:ext cx="1115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87" y="1909799"/>
                <a:ext cx="1115681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14" grpId="0"/>
      <p:bldP spid="15" grpId="0" animBg="1"/>
      <p:bldP spid="16" grpId="0"/>
      <p:bldP spid="19" grpId="0" animBg="1"/>
      <p:bldP spid="8" grpId="0"/>
      <p:bldP spid="13" grpId="0" animBg="1"/>
      <p:bldP spid="24" grpId="0"/>
      <p:bldP spid="25" grpId="0" animBg="1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1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595959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5558</Words>
  <Application>WPS 演示</Application>
  <PresentationFormat>宽屏</PresentationFormat>
  <Paragraphs>525</Paragraphs>
  <Slides>42</Slides>
  <Notes>41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Arial</vt:lpstr>
      <vt:lpstr>宋体</vt:lpstr>
      <vt:lpstr>Wingdings</vt:lpstr>
      <vt:lpstr>Calibri</vt:lpstr>
      <vt:lpstr>时尚中黑简体</vt:lpstr>
      <vt:lpstr>黑体</vt:lpstr>
      <vt:lpstr>经典综艺体简</vt:lpstr>
      <vt:lpstr>FZHei-B01S</vt:lpstr>
      <vt:lpstr>Agency FB</vt:lpstr>
      <vt:lpstr>Century Gothic</vt:lpstr>
      <vt:lpstr>Heiti SC Medium</vt:lpstr>
      <vt:lpstr>微软雅黑</vt:lpstr>
      <vt:lpstr>Arial Unicode MS</vt:lpstr>
      <vt:lpstr>等线 Light</vt:lpstr>
      <vt:lpstr>等线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企业介绍</dc:title>
  <dc:creator>第一PPT</dc:creator>
  <cp:keywords>www.1ppt.com</cp:keywords>
  <cp:lastModifiedBy>梦里依旧你依然</cp:lastModifiedBy>
  <cp:revision>117</cp:revision>
  <dcterms:created xsi:type="dcterms:W3CDTF">2018-04-21T02:59:00Z</dcterms:created>
  <dcterms:modified xsi:type="dcterms:W3CDTF">2021-01-15T03:07:07Z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